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B7DE7E-EF9E-47B1-BC48-B7E8EA02606F}" v="7" dt="2023-10-18T11:41:35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as Baranauskas" userId="S::linas.baranauskas@ltglink.lt::b31ba6f9-dc27-4ba6-bde3-fc045d68726b" providerId="AD" clId="Web-{CD63F344-FF87-4A96-B7C0-37936681C50C}"/>
    <pc:docChg chg="mod">
      <pc:chgData name="Linas Baranauskas" userId="S::linas.baranauskas@ltglink.lt::b31ba6f9-dc27-4ba6-bde3-fc045d68726b" providerId="AD" clId="Web-{CD63F344-FF87-4A96-B7C0-37936681C50C}" dt="2023-10-18T11:46:36.966" v="0" actId="33475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EF39EC7-F439-D4EC-7B55-E425B967A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3D4B6CA4-E109-F977-CE0E-952C7BE24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GB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92150A62-BBD4-FC82-0331-819A98C97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0AD3-27E5-4046-B8FC-0AE5C141FB35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AD5B8ED-1E60-AD45-7913-3717D151D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463BED1-A510-CDC0-F565-2138C8B8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5A1C-55C5-4B9D-9764-C6961687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25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7CFF9EB-DFE5-66C4-2919-9B53B23CD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05F178CE-5C7F-73D8-6E7A-172819280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E150389-7EFA-DDF5-0109-67C8A11BF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0AD3-27E5-4046-B8FC-0AE5C141FB35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1236A02-3B53-9126-5261-91A8958FF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077F75B-4EB0-8599-0AE5-8818FA596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5A1C-55C5-4B9D-9764-C6961687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62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9E9BBF7B-6542-D099-8D05-188E7185D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0FD14AD7-ADE1-400E-9A32-26C7E8920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A0B695B3-F145-C6A9-3DDB-95AACCC9A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0AD3-27E5-4046-B8FC-0AE5C141FB35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EC7A1D03-FC65-D315-1301-E3389F9F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CA57097-339D-D3AC-8ABD-FC5291944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5A1C-55C5-4B9D-9764-C6961687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88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716C413-B79A-6AEF-1381-DBA9AA36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1362F94-203B-E53E-B6BF-0703DF37E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E852B06-3B76-DD4D-2432-7632B8042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0AD3-27E5-4046-B8FC-0AE5C141FB35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DCC85425-DCEF-F948-4589-CE012629C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E1BF855-A256-7006-706F-59FA3479E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5A1C-55C5-4B9D-9764-C6961687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4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E263EBD-7F44-922E-2569-7E911CB95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41C9F4F7-6726-5C41-8F49-4C02B7703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BBFF1B1-AA7F-45BD-E1E7-F9A4C3624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0AD3-27E5-4046-B8FC-0AE5C141FB35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3DE9B813-A955-9A96-9361-8D78BE67C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A57B9EF2-DF4B-8F39-F268-D79CF93A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5A1C-55C5-4B9D-9764-C6961687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14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81213B6-228E-FC92-ED1C-9E36BABE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4E0D0C7-47D9-DB8D-1FEB-705D3C6D2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029369C6-B16D-D8AE-0740-755D83EAE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A367FFBB-5267-07A7-392B-483B8402B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0AD3-27E5-4046-B8FC-0AE5C141FB35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C49B006D-EA05-53F1-A721-E06A8B72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0D12923A-06EF-D9FE-205A-2DCD2420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5A1C-55C5-4B9D-9764-C6961687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68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8F64EE2-F270-E6F5-52AF-6D6CBED43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497D8967-C6B8-1E32-9C45-F0577582A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D979B68B-1B8E-D657-FCF0-0CF74BF85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9167BA0D-1605-1F65-14EB-04093E01C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CBE56628-A976-849D-8C1B-E9B192F2C3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F994B239-7D0C-01DA-6A6C-D5B98A378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0AD3-27E5-4046-B8FC-0AE5C141FB35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809CFFFC-6F62-6F22-9CD3-51371E9C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FFCB814F-1CB6-4EEF-97F0-B3834544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5A1C-55C5-4B9D-9764-C6961687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77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2BF3098-BE77-559B-D5E5-D37FBC8D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E3D02AF6-F6E1-C996-A589-0A0E5F83C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0AD3-27E5-4046-B8FC-0AE5C141FB35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9D8C749C-77D1-4F54-A26E-07163031B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F6598D49-E8AC-A342-D439-60E7D9F05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5A1C-55C5-4B9D-9764-C6961687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65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09785EFE-743E-9551-C0BE-241081C6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0AD3-27E5-4046-B8FC-0AE5C141FB35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44835DA6-8268-1989-6BB2-161E6FC0B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E5F31341-EA81-C9BA-EF21-A4D9A44A5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5A1C-55C5-4B9D-9764-C6961687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21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BB062E6-806A-2D48-0C98-AF6D0B68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07E0373-CAFF-396D-0187-F12F63680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AD6B4852-1C67-313F-4240-DA56D346F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6B631FF3-BE8A-9BAB-DA58-2EF52324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0AD3-27E5-4046-B8FC-0AE5C141FB35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02B9B549-77C6-2245-D01D-518CF4192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07303232-6075-ABF1-01D9-689C49BC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5A1C-55C5-4B9D-9764-C6961687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15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DBC2ECA-F0A9-7268-28A4-38150D3F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CA4512DD-8A69-9DC0-CA55-524DBB337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049C7018-1CDE-7324-8395-B73E5F5C3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92F3F6DA-0272-FB56-521E-56E17D98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0AD3-27E5-4046-B8FC-0AE5C141FB35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24CB472D-51F9-6E28-AFFA-D55F8FB5D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7419E7AA-350F-2412-281D-4401A130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5A1C-55C5-4B9D-9764-C6961687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83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32C1E324-7E02-D332-E841-13199C276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CC0EC06B-CBC2-A508-A5A8-966C5D77B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D0BBAB58-0534-8145-0A9F-32B74B37D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00AD3-27E5-4046-B8FC-0AE5C141FB35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3D8D0BB-FBA2-9516-DE39-B9C04CA39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3EB659E1-E557-F60A-824E-B0C8BC497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05A1C-55C5-4B9D-9764-C6961687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54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Lentelė 3">
            <a:extLst>
              <a:ext uri="{FF2B5EF4-FFF2-40B4-BE49-F238E27FC236}">
                <a16:creationId xmlns:a16="http://schemas.microsoft.com/office/drawing/2014/main" id="{357F2ED4-B9D5-5823-1B3B-DF3DB410D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983709"/>
              </p:ext>
            </p:extLst>
          </p:nvPr>
        </p:nvGraphicFramePr>
        <p:xfrm>
          <a:off x="571110" y="742689"/>
          <a:ext cx="11049779" cy="4732426"/>
        </p:xfrm>
        <a:graphic>
          <a:graphicData uri="http://schemas.openxmlformats.org/drawingml/2006/table">
            <a:tbl>
              <a:tblPr/>
              <a:tblGrid>
                <a:gridCol w="2004179">
                  <a:extLst>
                    <a:ext uri="{9D8B030D-6E8A-4147-A177-3AD203B41FA5}">
                      <a16:colId xmlns:a16="http://schemas.microsoft.com/office/drawing/2014/main" val="2295378193"/>
                    </a:ext>
                  </a:extLst>
                </a:gridCol>
                <a:gridCol w="2731738">
                  <a:extLst>
                    <a:ext uri="{9D8B030D-6E8A-4147-A177-3AD203B41FA5}">
                      <a16:colId xmlns:a16="http://schemas.microsoft.com/office/drawing/2014/main" val="925523825"/>
                    </a:ext>
                  </a:extLst>
                </a:gridCol>
                <a:gridCol w="4257963">
                  <a:extLst>
                    <a:ext uri="{9D8B030D-6E8A-4147-A177-3AD203B41FA5}">
                      <a16:colId xmlns:a16="http://schemas.microsoft.com/office/drawing/2014/main" val="2528202006"/>
                    </a:ext>
                  </a:extLst>
                </a:gridCol>
                <a:gridCol w="1019883">
                  <a:extLst>
                    <a:ext uri="{9D8B030D-6E8A-4147-A177-3AD203B41FA5}">
                      <a16:colId xmlns:a16="http://schemas.microsoft.com/office/drawing/2014/main" val="726506738"/>
                    </a:ext>
                  </a:extLst>
                </a:gridCol>
                <a:gridCol w="1036016">
                  <a:extLst>
                    <a:ext uri="{9D8B030D-6E8A-4147-A177-3AD203B41FA5}">
                      <a16:colId xmlns:a16="http://schemas.microsoft.com/office/drawing/2014/main" val="2367795041"/>
                    </a:ext>
                  </a:extLst>
                </a:gridCol>
              </a:tblGrid>
              <a:tr h="400950">
                <a:tc>
                  <a:txBody>
                    <a:bodyPr/>
                    <a:lstStyle/>
                    <a:p>
                      <a:r>
                        <a:rPr lang="lt-LT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Pagrindiniai tikslai</a:t>
                      </a:r>
                      <a:endParaRPr lang="lt-L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42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Tikslų pasiekimo matavimo rodikliai</a:t>
                      </a:r>
                      <a:endParaRPr lang="lt-L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42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Siekiai ir uždaviniai</a:t>
                      </a:r>
                      <a:endParaRPr lang="lt-L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42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Matavimo</a:t>
                      </a: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vnt</a:t>
                      </a: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lt-L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42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Siektina reikšmė</a:t>
                      </a:r>
                    </a:p>
                  </a:txBody>
                  <a:tcPr marL="57254" marR="5725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42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66972"/>
                  </a:ext>
                </a:extLst>
              </a:tr>
              <a:tr h="400950">
                <a:tc rowSpan="2"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Tvaraus judumo kultūra keliaujantiems</a:t>
                      </a:r>
                      <a:endParaRPr lang="lt-L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lt-L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LTG Link keleivių apyvarta</a:t>
                      </a: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Didesnė keleivių apyvarta daro teigiamą įtaką LTG Link finansiniams rodikliams</a:t>
                      </a:r>
                      <a:endParaRPr lang="lt-L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Mln.pkm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598634"/>
                  </a:ext>
                </a:extLst>
              </a:tr>
              <a:tr h="4009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LTG Link keleivių rekomendacijos tyrimas NPS</a:t>
                      </a: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Siekiama didinti bendrą klientų pasitenkinimą įmone ir lojalumą prekės ženklui</a:t>
                      </a:r>
                      <a:endParaRPr lang="lt-L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balai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655025"/>
                  </a:ext>
                </a:extLst>
              </a:tr>
              <a:tr h="209425">
                <a:tc rowSpan="2"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Veiklos efektyvumas</a:t>
                      </a:r>
                      <a:endParaRPr lang="lt-L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LTG Link traukinių užimtumas</a:t>
                      </a: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Išlaikyti optimalų traukinių užimtumą</a:t>
                      </a:r>
                      <a:endParaRPr lang="lt-L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93722"/>
                  </a:ext>
                </a:extLst>
              </a:tr>
              <a:tr h="4009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LTG Link veiklos sąnaudų ir pajamų santykis</a:t>
                      </a: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Mažėjantis sąnaudų lygis, kuris padės LTG Link išlikti konkurencingai ir lanksčiai</a:t>
                      </a:r>
                      <a:endParaRPr lang="lt-L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santykis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460777"/>
                  </a:ext>
                </a:extLst>
              </a:tr>
              <a:tr h="40095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Verslo plėtra</a:t>
                      </a:r>
                      <a:endParaRPr lang="lt-L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LTG Link pajamos iš papildomos veiklos paslaugų</a:t>
                      </a: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Tikimasi didesnio pajamų augimo iš papildomos veiklos paslaugų</a:t>
                      </a:r>
                      <a:endParaRPr lang="lt-L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mln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EUR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351065"/>
                  </a:ext>
                </a:extLst>
              </a:tr>
              <a:tr h="1202849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LTG Link strateginių krypčių investicijų įgyvendinimas</a:t>
                      </a:r>
                      <a:endParaRPr lang="lt-L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Investicinių projektų įgyvendinimas</a:t>
                      </a: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Sėkmingas projektų įgyvendinimas: Elektrinių traukinių pirkimas, bilietų pardavimo sistema </a:t>
                      </a:r>
                      <a:r>
                        <a:rPr lang="lt-LT" sz="140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</a:t>
                      </a:r>
                      <a:r>
                        <a:rPr lang="lt-LT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t-LT" sz="140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ticketing</a:t>
                      </a:r>
                      <a:r>
                        <a:rPr lang="lt-LT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projekto užbaigimas, LTG Link remonto, stovos, parangos perkėlimas, operatyvinio valdymo centro projekto įgyvendinimas, tarptautinių maršrutų įgyvendinimas ir pasiruošimas RB</a:t>
                      </a:r>
                      <a:endParaRPr lang="lt-L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272763"/>
                  </a:ext>
                </a:extLst>
              </a:tr>
              <a:tr h="1095781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Verslo atsparumas</a:t>
                      </a:r>
                      <a:endParaRPr lang="lt-L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Laiko prarasto dėl sužalojimų rodiklis</a:t>
                      </a: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lt-LT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Grupės ateitis siekis - 0 (nulis) incidentų, t. y. saugus geležinkelių transporto eismas ir darbo aplinka, minimizuotas neigiamas veiklos poveikis aplinkai ir klimato kaitai, a(siektina </a:t>
                      </a:r>
                      <a:r>
                        <a:rPr lang="lt-LT" sz="140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reikšmėpsaugotas</a:t>
                      </a:r>
                      <a:r>
                        <a:rPr lang="lt-LT" sz="14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LTG įmonių grupės verslas bei aktyvai</a:t>
                      </a:r>
                      <a:endParaRPr lang="lt-L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254" marR="57254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Nelaimingi atsitikimai darbe *1 M / viso darbo valandų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05304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DF5F0E-8C93-531E-3B42-A7732E3B846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10733598" y="1040243"/>
            <a:ext cx="27430923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A67E3A-A9C0-1196-D470-10F45933E0BE}"/>
              </a:ext>
            </a:extLst>
          </p:cNvPr>
          <p:cNvSpPr txBox="1"/>
          <p:nvPr/>
        </p:nvSpPr>
        <p:spPr>
          <a:xfrm>
            <a:off x="3886200" y="205241"/>
            <a:ext cx="5003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000" b="1" dirty="0">
                <a:latin typeface="Arial" panose="020B0604020202020204" pitchFamily="34" charset="0"/>
                <a:cs typeface="Arial" panose="020B0604020202020204" pitchFamily="34" charset="0"/>
              </a:rPr>
              <a:t>UAB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t-LT" sz="2000" b="1" dirty="0">
                <a:latin typeface="Arial" panose="020B0604020202020204" pitchFamily="34" charset="0"/>
                <a:cs typeface="Arial" panose="020B0604020202020204" pitchFamily="34" charset="0"/>
              </a:rPr>
              <a:t>LTG Link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“2023 m.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metiniai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tikslai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771833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228</Words>
  <Application>Microsoft Office PowerPoint</Application>
  <PresentationFormat>Plačiaekranė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„Office“ tema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Jūratė Lukoševičienė</dc:creator>
  <cp:lastModifiedBy>Jūratė Lukoševičienė</cp:lastModifiedBy>
  <cp:revision>3</cp:revision>
  <dcterms:created xsi:type="dcterms:W3CDTF">2023-07-27T11:57:38Z</dcterms:created>
  <dcterms:modified xsi:type="dcterms:W3CDTF">2023-10-18T11:46:37Z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fcb905c-755b-4fd4-bd20-0d682d4f1d27_Enabled">
    <vt:lpwstr>true</vt:lpwstr>
  </property>
  <property fmtid="{D5CDD505-2E9C-101B-9397-08002B2CF9AE}" pid="3" name="MSIP_Label_cfcb905c-755b-4fd4-bd20-0d682d4f1d27_SetDate">
    <vt:lpwstr>2023-10-18T11:46:36Z</vt:lpwstr>
  </property>
  <property fmtid="{D5CDD505-2E9C-101B-9397-08002B2CF9AE}" pid="4" name="MSIP_Label_cfcb905c-755b-4fd4-bd20-0d682d4f1d27_Method">
    <vt:lpwstr>Standard</vt:lpwstr>
  </property>
  <property fmtid="{D5CDD505-2E9C-101B-9397-08002B2CF9AE}" pid="5" name="MSIP_Label_cfcb905c-755b-4fd4-bd20-0d682d4f1d27_Name">
    <vt:lpwstr>Internal</vt:lpwstr>
  </property>
  <property fmtid="{D5CDD505-2E9C-101B-9397-08002B2CF9AE}" pid="6" name="MSIP_Label_cfcb905c-755b-4fd4-bd20-0d682d4f1d27_SiteId">
    <vt:lpwstr>d91d5b65-9d38-4908-9bd1-ebc28a01cade</vt:lpwstr>
  </property>
  <property fmtid="{D5CDD505-2E9C-101B-9397-08002B2CF9AE}" pid="7" name="MSIP_Label_cfcb905c-755b-4fd4-bd20-0d682d4f1d27_ActionId">
    <vt:lpwstr>267bbbb8-43fd-4a6f-a4c6-caf4afbd6b77</vt:lpwstr>
  </property>
  <property fmtid="{D5CDD505-2E9C-101B-9397-08002B2CF9AE}" pid="8" name="MSIP_Label_cfcb905c-755b-4fd4-bd20-0d682d4f1d27_ContentBits">
    <vt:lpwstr>0</vt:lpwstr>
  </property>
</Properties>
</file>