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47" r:id="rId2"/>
  </p:sldMasterIdLst>
  <p:notesMasterIdLst>
    <p:notesMasterId r:id="rId15"/>
  </p:notesMasterIdLst>
  <p:sldIdLst>
    <p:sldId id="270" r:id="rId3"/>
    <p:sldId id="2145706477" r:id="rId4"/>
    <p:sldId id="2145706474" r:id="rId5"/>
    <p:sldId id="2145706517" r:id="rId6"/>
    <p:sldId id="2145706518" r:id="rId7"/>
    <p:sldId id="2145706491" r:id="rId8"/>
    <p:sldId id="2145706505" r:id="rId9"/>
    <p:sldId id="2145706506" r:id="rId10"/>
    <p:sldId id="2145706504" r:id="rId11"/>
    <p:sldId id="2145706495" r:id="rId12"/>
    <p:sldId id="2145706497" r:id="rId13"/>
    <p:sldId id="214570649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1" userDrawn="1">
          <p15:clr>
            <a:srgbClr val="A4A3A4"/>
          </p15:clr>
        </p15:guide>
        <p15:guide id="2" pos="7469" userDrawn="1">
          <p15:clr>
            <a:srgbClr val="A4A3A4"/>
          </p15:clr>
        </p15:guide>
        <p15:guide id="3" orient="horz" pos="3430" userDrawn="1">
          <p15:clr>
            <a:srgbClr val="A4A3A4"/>
          </p15:clr>
        </p15:guide>
        <p15:guide id="4" pos="2026" userDrawn="1">
          <p15:clr>
            <a:srgbClr val="A4A3A4"/>
          </p15:clr>
        </p15:guide>
        <p15:guide id="5" pos="189" userDrawn="1">
          <p15:clr>
            <a:srgbClr val="A4A3A4"/>
          </p15:clr>
        </p15:guide>
        <p15:guide id="6" orient="horz" pos="1933" userDrawn="1">
          <p15:clr>
            <a:srgbClr val="A4A3A4"/>
          </p15:clr>
        </p15:guide>
        <p15:guide id="7" orient="horz" pos="3271" userDrawn="1">
          <p15:clr>
            <a:srgbClr val="A4A3A4"/>
          </p15:clr>
        </p15:guide>
        <p15:guide id="8" pos="5858" userDrawn="1">
          <p15:clr>
            <a:srgbClr val="A4A3A4"/>
          </p15:clr>
        </p15:guide>
        <p15:guide id="9" pos="3454" userDrawn="1">
          <p15:clr>
            <a:srgbClr val="A4A3A4"/>
          </p15:clr>
        </p15:guide>
        <p15:guide id="10" pos="63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4DA172-6289-26BC-0654-A2D3BC7A573A}" name="Monika Mikalonienė" initials="MM" userId="S::monika.mikaloniene@ltglink.lt::1a49a7b8-fa51-4ade-a50d-7162a308e459" providerId="AD"/>
  <p188:author id="{72D2AF84-A812-5BF3-9A1F-E3ECBF1CD226}" name="Gintautė Černiauskaitė" initials="GČ" userId="S::gintaute.cerniauskaite@ltglink.lt::b359b06d-3a5a-4c0c-ae5e-c82f5f8a84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23A"/>
    <a:srgbClr val="F2AA84"/>
    <a:srgbClr val="FD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Vidutinis stili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Vidutinis stilius 1 – paryškinima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1071"/>
        <p:guide pos="7469"/>
        <p:guide orient="horz" pos="3430"/>
        <p:guide pos="2026"/>
        <p:guide pos="189"/>
        <p:guide orient="horz" pos="1933"/>
        <p:guide orient="horz" pos="3271"/>
        <p:guide pos="5858"/>
        <p:guide pos="3454"/>
        <p:guide pos="63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ka Mikalonienė" userId="1a49a7b8-fa51-4ade-a50d-7162a308e459" providerId="ADAL" clId="{DDC7131D-1908-4A60-884E-6F225230C29E}"/>
    <pc:docChg chg="modSld">
      <pc:chgData name="Monika Mikalonienė" userId="1a49a7b8-fa51-4ade-a50d-7162a308e459" providerId="ADAL" clId="{DDC7131D-1908-4A60-884E-6F225230C29E}" dt="2025-07-21T07:54:30.463" v="1" actId="20577"/>
      <pc:docMkLst>
        <pc:docMk/>
      </pc:docMkLst>
      <pc:sldChg chg="modSp mod">
        <pc:chgData name="Monika Mikalonienė" userId="1a49a7b8-fa51-4ade-a50d-7162a308e459" providerId="ADAL" clId="{DDC7131D-1908-4A60-884E-6F225230C29E}" dt="2025-07-21T07:54:30.463" v="1" actId="20577"/>
        <pc:sldMkLst>
          <pc:docMk/>
          <pc:sldMk cId="1126458121" sldId="2145706517"/>
        </pc:sldMkLst>
        <pc:spChg chg="mod">
          <ac:chgData name="Monika Mikalonienė" userId="1a49a7b8-fa51-4ade-a50d-7162a308e459" providerId="ADAL" clId="{DDC7131D-1908-4A60-884E-6F225230C29E}" dt="2025-07-21T07:54:30.463" v="1" actId="20577"/>
          <ac:spMkLst>
            <pc:docMk/>
            <pc:sldMk cId="1126458121" sldId="2145706517"/>
            <ac:spMk id="10" creationId="{E586997F-A9FE-B4E2-AA00-3BFE435E519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lglt-my.sharepoint.com/personal/gintaute_cerniauskaite_ltglink_lt/Documents/Desktop/Knyga17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Knyga2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lglt-my.sharepoint.com/personal/gintaute_cerniauskaite_ltglink_lt/Documents/Desktop/Knyga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4.0422453703703703E-2"/>
          <c:w val="1"/>
          <c:h val="0.833336805555555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Keleiviai!$A$2</c:f>
              <c:strCache>
                <c:ptCount val="1"/>
                <c:pt idx="0">
                  <c:v>Keleivių skaičius, mln.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Keleiviai!$B$1:$G$1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Keleiviai!$B$2:$G$2</c:f>
              <c:numCache>
                <c:formatCode>General</c:formatCode>
                <c:ptCount val="6"/>
                <c:pt idx="0">
                  <c:v>5536471</c:v>
                </c:pt>
                <c:pt idx="1">
                  <c:v>6381408.2511350438</c:v>
                </c:pt>
                <c:pt idx="2">
                  <c:v>7275492.6724986481</c:v>
                </c:pt>
                <c:pt idx="3">
                  <c:v>8026383.4064823641</c:v>
                </c:pt>
                <c:pt idx="4">
                  <c:v>8561859.9783351906</c:v>
                </c:pt>
                <c:pt idx="5">
                  <c:v>9272834.4674743731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19-4D36-B38C-FB0A135277C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0"/>
        <c:overlap val="100"/>
        <c:axId val="265119559"/>
        <c:axId val="265123879"/>
      </c:barChart>
      <c:catAx>
        <c:axId val="265119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5123879"/>
        <c:crosses val="autoZero"/>
        <c:auto val="1"/>
        <c:lblAlgn val="ctr"/>
        <c:lblOffset val="100"/>
        <c:noMultiLvlLbl val="0"/>
      </c:catAx>
      <c:valAx>
        <c:axId val="265123879"/>
        <c:scaling>
          <c:orientation val="minMax"/>
        </c:scaling>
        <c:delete val="1"/>
        <c:axPos val="l"/>
        <c:numFmt formatCode="#,##0.0" sourceLinked="0"/>
        <c:majorTickMark val="out"/>
        <c:minorTickMark val="none"/>
        <c:tickLblPos val="nextTo"/>
        <c:crossAx val="265119559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4586056644880176E-3"/>
          <c:y val="4.0422453703703703E-2"/>
          <c:w val="0.99308278867102406"/>
          <c:h val="0.8333368055555555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Lapas2!$B$1:$G$1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Lapas2!$B$2:$G$2</c:f>
              <c:numCache>
                <c:formatCode>General</c:formatCode>
                <c:ptCount val="6"/>
                <c:pt idx="0" formatCode="0.0">
                  <c:v>40.46</c:v>
                </c:pt>
                <c:pt idx="1">
                  <c:v>45</c:v>
                </c:pt>
                <c:pt idx="2">
                  <c:v>49.9</c:v>
                </c:pt>
                <c:pt idx="3">
                  <c:v>55.9</c:v>
                </c:pt>
                <c:pt idx="4">
                  <c:v>60.6</c:v>
                </c:pt>
                <c:pt idx="5">
                  <c:v>63.5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CA-4429-9774-0D1E6510B6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898639584"/>
        <c:axId val="898653984"/>
      </c:barChart>
      <c:catAx>
        <c:axId val="89863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8653984"/>
        <c:crosses val="autoZero"/>
        <c:auto val="1"/>
        <c:lblAlgn val="ctr"/>
        <c:lblOffset val="100"/>
        <c:noMultiLvlLbl val="0"/>
      </c:catAx>
      <c:valAx>
        <c:axId val="89865398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89863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>
        <a:defRPr lang="en-US" sz="1400" b="0" i="0" u="none" strike="noStrike" kern="1200" baseline="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383442265795207E-2"/>
          <c:y val="4.0422453703703703E-2"/>
          <c:w val="0.97924836601307197"/>
          <c:h val="0.833336805555555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Pajamos!$A$2</c:f>
              <c:strCache>
                <c:ptCount val="1"/>
                <c:pt idx="0">
                  <c:v>Pajamos (keleivių vežimas), mln. Eur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Pajamos!$B$1:$G$1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Pajamos!$B$2:$G$2</c:f>
              <c:numCache>
                <c:formatCode>General</c:formatCode>
                <c:ptCount val="6"/>
                <c:pt idx="0">
                  <c:v>57896385</c:v>
                </c:pt>
                <c:pt idx="1">
                  <c:v>68535300.834452569</c:v>
                </c:pt>
                <c:pt idx="2">
                  <c:v>80180723.800011486</c:v>
                </c:pt>
                <c:pt idx="3">
                  <c:v>94524127.919980004</c:v>
                </c:pt>
                <c:pt idx="4">
                  <c:v>102338052.51944116</c:v>
                </c:pt>
                <c:pt idx="5">
                  <c:v>112149078.20441388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C4-468C-8922-E28C95E379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77031743"/>
        <c:axId val="77034263"/>
      </c:barChart>
      <c:catAx>
        <c:axId val="77031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034263"/>
        <c:crosses val="autoZero"/>
        <c:auto val="1"/>
        <c:lblAlgn val="ctr"/>
        <c:lblOffset val="100"/>
        <c:noMultiLvlLbl val="0"/>
      </c:catAx>
      <c:valAx>
        <c:axId val="77034263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7031743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A4E8E-952C-4A4D-BFEA-32A508F03FDC}" type="datetimeFigureOut">
              <a:rPr lang="en-GB" smtClean="0"/>
              <a:t>21/07/2025</a:t>
            </a:fld>
            <a:endParaRPr lang="en-GB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7EF14-8DF4-44A4-B2F7-D625740CAC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085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09A51C-3396-436C-AEE7-A34A5D99D94F}" type="slidenum">
              <a:rPr kumimoji="0" lang="lt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lt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56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334A3-38D9-A3A0-4DB5-339F46656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07322AF6-AEB6-9E4A-EE26-9BA155F499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E80B3A88-26E0-70FB-8E2C-08C7DC0E69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Nuotraukyt</a:t>
            </a:r>
            <a:r>
              <a:rPr lang="lt-LT"/>
              <a:t>ė, pakeisk automobilį į traukinį. </a:t>
            </a:r>
            <a:endParaRPr lang="en-GB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93D11830-C5D9-A950-B1B6-263E69A586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7EF14-8DF4-44A4-B2F7-D625740CAC4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563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005FD-6103-C380-680C-0F281CD07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E5CAA03D-068E-144B-1283-974A604096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8D02F9AC-F5D6-9A59-A593-0A6F2915A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Min 14</a:t>
            </a:r>
            <a:endParaRPr lang="en-GB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B44F0BF6-D033-4700-8922-1FAF6015C5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7EF14-8DF4-44A4-B2F7-D625740CAC4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961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0D1A4-6FE5-3772-6181-7CBF8217B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4A0E8F4E-9602-A556-BF2B-DC0319ACDF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1B032324-D94B-8CA8-A014-1241E7738A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28F9B269-9C15-FDF5-83BD-72C602319B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7EF14-8DF4-44A4-B2F7-D625740CAC4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273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0E6E7-EB77-E96C-4FA3-9DBC21F12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91159F23-1A41-41D9-D7AA-16AF8EEBFE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70D52F5D-EEE9-292E-4C22-18B5E87FF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550C484F-6805-21DC-8A25-E540176192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7EF14-8DF4-44A4-B2F7-D625740CAC4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240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7ABE7-3595-7C15-F924-3DFAED107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6B81D4B3-AECD-15C4-08C2-34CA1B6412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962E0521-5BB8-A005-8811-6E98FDCAF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0251A1B7-E3F9-FA77-16F5-4C2DF3302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7EF14-8DF4-44A4-B2F7-D625740CAC4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644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41700-247F-7C9C-7D0B-66EA454DB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4534C226-5019-CDF7-19BB-DDAE2314FC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A41304C2-ED81-9FA1-502B-FE69F19B4D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18B4005B-0E25-D944-C039-4BFEC4822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7EF14-8DF4-44A4-B2F7-D625740CAC4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92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B0F7A-3C3F-D709-60E7-5561C298D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96155DE8-666A-76D2-C843-25D73FA56C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71C441DF-DB12-D4EF-DE42-E143C2256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3DA49CA1-A5E0-3E32-7E6E-53037A0AF3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7EF14-8DF4-44A4-B2F7-D625740CAC4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515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Pasididinti</a:t>
            </a:r>
            <a:r>
              <a:rPr lang="en-US"/>
              <a:t>, </a:t>
            </a:r>
            <a:r>
              <a:rPr lang="en-US" err="1"/>
              <a:t>pataisyti</a:t>
            </a:r>
            <a:endParaRPr lang="en-GB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7EF14-8DF4-44A4-B2F7-D625740CAC4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358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Bendros</a:t>
            </a:r>
            <a:r>
              <a:rPr lang="en-GB"/>
              <a:t> </a:t>
            </a:r>
            <a:r>
              <a:rPr lang="en-GB" err="1"/>
              <a:t>vartojamos</a:t>
            </a:r>
            <a:r>
              <a:rPr lang="en-GB"/>
              <a:t> </a:t>
            </a:r>
            <a:r>
              <a:rPr lang="en-GB" err="1"/>
              <a:t>energijos</a:t>
            </a:r>
            <a:r>
              <a:rPr lang="en-GB"/>
              <a:t> </a:t>
            </a:r>
            <a:r>
              <a:rPr lang="en-GB" err="1"/>
              <a:t>sutaupoma</a:t>
            </a:r>
            <a:r>
              <a:rPr lang="en-GB"/>
              <a:t> </a:t>
            </a:r>
            <a:r>
              <a:rPr lang="en-GB" err="1"/>
              <a:t>beveik</a:t>
            </a:r>
            <a:r>
              <a:rPr lang="en-GB"/>
              <a:t> 70 proc. </a:t>
            </a:r>
            <a:r>
              <a:rPr lang="en-GB" err="1"/>
              <a:t>daugiau</a:t>
            </a:r>
            <a:r>
              <a:rPr lang="en-GB"/>
              <a:t> - </a:t>
            </a:r>
            <a:r>
              <a:rPr lang="en-GB" err="1"/>
              <a:t>iki</a:t>
            </a:r>
            <a:r>
              <a:rPr lang="en-GB"/>
              <a:t> 2,63 GWh per </a:t>
            </a:r>
            <a:r>
              <a:rPr lang="en-GB" err="1"/>
              <a:t>metus</a:t>
            </a:r>
            <a:r>
              <a:rPr lang="en-GB"/>
              <a:t> 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7EF14-8DF4-44A4-B2F7-D625740CAC4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233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977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731838" y="1102981"/>
            <a:ext cx="4825682" cy="98046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Skaidrės tema, temos pavadinimas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116013" y="2972083"/>
            <a:ext cx="4126547" cy="411197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300" b="1"/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6632893" y="2972082"/>
            <a:ext cx="4126547" cy="411197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300" b="1"/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4288487"/>
            <a:ext cx="4825682" cy="191383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6233795" y="4288486"/>
            <a:ext cx="4825682" cy="191383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1965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731838" y="1102981"/>
            <a:ext cx="4825682" cy="98046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Skaidrės tema, temos pavadinimas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116013" y="2972083"/>
            <a:ext cx="4126547" cy="411197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300" b="1"/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7" y="4288487"/>
            <a:ext cx="10327639" cy="191383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6538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419350" y="892176"/>
            <a:ext cx="8405404" cy="2547710"/>
          </a:xfrm>
        </p:spPr>
        <p:txBody>
          <a:bodyPr/>
          <a:lstStyle>
            <a:lvl1pPr marL="0" indent="0">
              <a:buNone/>
              <a:defRPr sz="8800" b="1" baseline="0">
                <a:latin typeface="Arial" panose="020B0604020202020204" pitchFamily="34" charset="0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Ačiū!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419350" y="5878286"/>
            <a:ext cx="6394450" cy="374650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lt-LT"/>
              <a:t>Pranešėjo vardas pavardė, pranešėjo pareigos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612775" y="527051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75938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364605" y="1767522"/>
            <a:ext cx="3462791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Atstovybių tinklas: Baltarusija (Minskas), Rusija </a:t>
            </a:r>
            <a:r>
              <a:rPr lang="fi-FI"/>
              <a:t>(Maskva), Kinija (Pekinas), Lenkija (Varšuva)</a:t>
            </a:r>
            <a:endParaRPr lang="lt-LT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3413760"/>
            <a:ext cx="1550352" cy="443865"/>
          </a:xfr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443,7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2560320" y="3413760"/>
            <a:ext cx="1562824" cy="443865"/>
          </a:xfr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52.6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401275" y="3413759"/>
            <a:ext cx="1547406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3.77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6242230" y="3413759"/>
            <a:ext cx="1547024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7400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8067766" y="3413758"/>
            <a:ext cx="1556294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&gt;20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9902572" y="3413757"/>
            <a:ext cx="1561717" cy="443865"/>
          </a:xfr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3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738902" y="5629638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Pardavimo pajamos 2017 m. </a:t>
            </a:r>
            <a:r>
              <a:rPr lang="lt-LT" err="1"/>
              <a:t>mln</a:t>
            </a:r>
            <a:r>
              <a:rPr lang="lt-LT"/>
              <a:t> EUR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2605167" y="5629638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Pardavimo pajamos 2017 m. </a:t>
            </a:r>
            <a:r>
              <a:rPr lang="lt-LT" err="1"/>
              <a:t>mln</a:t>
            </a:r>
            <a:r>
              <a:rPr lang="lt-LT"/>
              <a:t> EUR 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4405011" y="5629638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Vežtų keleivių skaičius per 2017 m., mln.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6242230" y="5629638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Personalo skaičius 2018 m.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8079449" y="5629638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Paslaugų teikimo geografija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9923996" y="5629638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Lietuvą kertantys tarptautiniai transporto koridoriai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738901" y="6080488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+10,8%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2604277" y="6080488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+10,8%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4404122" y="6080488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0.7%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731838" y="1102981"/>
            <a:ext cx="4825682" cy="5988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Trečio ketvirčio rodikliai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28697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52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866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12775" y="527051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lt-LT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419350" y="892176"/>
            <a:ext cx="7410450" cy="2547710"/>
          </a:xfrm>
        </p:spPr>
        <p:txBody>
          <a:bodyPr>
            <a:normAutofit/>
          </a:bodyPr>
          <a:lstStyle>
            <a:lvl1pPr marL="0" indent="0">
              <a:buNone/>
              <a:defRPr sz="8000" b="1" baseline="0">
                <a:latin typeface="Arial" panose="020B0604020202020204" pitchFamily="34" charset="0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Prezentacijos pavadinimas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419350" y="5878286"/>
            <a:ext cx="6394450" cy="374650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lt-LT"/>
              <a:t>Pranešėjo vardas pavardė, pranešėjo pareigos</a:t>
            </a:r>
          </a:p>
        </p:txBody>
      </p:sp>
    </p:spTree>
    <p:extLst>
      <p:ext uri="{BB962C8B-B14F-4D97-AF65-F5344CB8AC3E}">
        <p14:creationId xmlns:p14="http://schemas.microsoft.com/office/powerpoint/2010/main" val="2086015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568100"/>
            <a:ext cx="6380888" cy="298678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lt-LT"/>
              <a:t>Prezentacijos pavadinimas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892177"/>
            <a:ext cx="1809342" cy="1184274"/>
          </a:xfrm>
        </p:spPr>
        <p:txBody>
          <a:bodyPr>
            <a:noAutofit/>
          </a:bodyPr>
          <a:lstStyle>
            <a:lvl1pPr marL="0" indent="0">
              <a:buNone/>
              <a:defRPr sz="8000" b="1" baseline="0">
                <a:solidFill>
                  <a:schemeClr val="tx2"/>
                </a:solidFill>
                <a:latin typeface="Arial" panose="020B0604020202020204" pitchFamily="34" charset="0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01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419350" y="892175"/>
            <a:ext cx="7410450" cy="3776437"/>
          </a:xfrm>
        </p:spPr>
        <p:txBody>
          <a:bodyPr/>
          <a:lstStyle>
            <a:lvl1pPr marL="0" indent="0">
              <a:buNone/>
              <a:defRPr sz="8000" b="1" baseline="0">
                <a:latin typeface="Arial" panose="020B0604020202020204" pitchFamily="34" charset="0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Tarpinės skaidrės pavadinimas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419350" y="5878286"/>
            <a:ext cx="6394450" cy="374650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lt-LT"/>
              <a:t>Trumpas apibūdinimas</a:t>
            </a:r>
          </a:p>
        </p:txBody>
      </p:sp>
    </p:spTree>
    <p:extLst>
      <p:ext uri="{BB962C8B-B14F-4D97-AF65-F5344CB8AC3E}">
        <p14:creationId xmlns:p14="http://schemas.microsoft.com/office/powerpoint/2010/main" val="425499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568100"/>
            <a:ext cx="6380888" cy="298678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lt-LT"/>
              <a:t>Prezentacijos pavadinimas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892177"/>
            <a:ext cx="1809342" cy="1184274"/>
          </a:xfrm>
        </p:spPr>
        <p:txBody>
          <a:bodyPr>
            <a:noAutofit/>
          </a:bodyPr>
          <a:lstStyle>
            <a:lvl1pPr marL="0" indent="0">
              <a:buNone/>
              <a:defRPr sz="8000" b="1" baseline="0">
                <a:solidFill>
                  <a:schemeClr val="tx2"/>
                </a:solidFill>
                <a:latin typeface="Arial" panose="020B0604020202020204" pitchFamily="34" charset="0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01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419350" y="892175"/>
            <a:ext cx="7410450" cy="3776437"/>
          </a:xfrm>
        </p:spPr>
        <p:txBody>
          <a:bodyPr/>
          <a:lstStyle>
            <a:lvl1pPr marL="0" indent="0">
              <a:buNone/>
              <a:defRPr sz="8000" b="1" baseline="0">
                <a:latin typeface="Arial" panose="020B0604020202020204" pitchFamily="34" charset="0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Tarpinės skaidrės pavadinimas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419350" y="5878286"/>
            <a:ext cx="6394450" cy="374650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lt-LT"/>
              <a:t>Trumpas apibūdinimas</a:t>
            </a:r>
          </a:p>
        </p:txBody>
      </p:sp>
    </p:spTree>
    <p:extLst>
      <p:ext uri="{BB962C8B-B14F-4D97-AF65-F5344CB8AC3E}">
        <p14:creationId xmlns:p14="http://schemas.microsoft.com/office/powerpoint/2010/main" val="3270738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6218238" y="0"/>
            <a:ext cx="74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>
              <a:latin typeface="Arial" panose="020B0604020202020204" pitchFamily="34" charset="0"/>
            </a:endParaRP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4114800"/>
            <a:ext cx="3815897" cy="2040709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.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69963" y="2974623"/>
            <a:ext cx="3541712" cy="688975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300" b="0"/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731838" y="1102981"/>
            <a:ext cx="3921125" cy="91066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Skaidrės tema temos pavadinimas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67" y="0"/>
            <a:ext cx="748607" cy="6858000"/>
          </a:xfrm>
          <a:prstGeom prst="rect">
            <a:avLst/>
          </a:prstGeom>
        </p:spPr>
      </p:pic>
      <p:sp>
        <p:nvSpPr>
          <p:cNvPr id="38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203370" y="-10160"/>
            <a:ext cx="7043420" cy="6868160"/>
          </a:xfrm>
          <a:custGeom>
            <a:avLst/>
            <a:gdLst>
              <a:gd name="connsiteX0" fmla="*/ 0 w 5600700"/>
              <a:gd name="connsiteY0" fmla="*/ 1862137 h 6858000"/>
              <a:gd name="connsiteX1" fmla="*/ 1 w 5600700"/>
              <a:gd name="connsiteY1" fmla="*/ 1862138 h 6858000"/>
              <a:gd name="connsiteX2" fmla="*/ 0 w 5600700"/>
              <a:gd name="connsiteY2" fmla="*/ 1862139 h 6858000"/>
              <a:gd name="connsiteX3" fmla="*/ 0 w 5600700"/>
              <a:gd name="connsiteY3" fmla="*/ 0 h 6858000"/>
              <a:gd name="connsiteX4" fmla="*/ 5600700 w 5600700"/>
              <a:gd name="connsiteY4" fmla="*/ 0 h 6858000"/>
              <a:gd name="connsiteX5" fmla="*/ 5600700 w 5600700"/>
              <a:gd name="connsiteY5" fmla="*/ 6858000 h 6858000"/>
              <a:gd name="connsiteX6" fmla="*/ 374651 w 5600700"/>
              <a:gd name="connsiteY6" fmla="*/ 6858000 h 6858000"/>
              <a:gd name="connsiteX7" fmla="*/ 374651 w 5600700"/>
              <a:gd name="connsiteY7" fmla="*/ 6851074 h 6858000"/>
              <a:gd name="connsiteX8" fmla="*/ 374651 w 5600700"/>
              <a:gd name="connsiteY8" fmla="*/ 2500313 h 6858000"/>
              <a:gd name="connsiteX9" fmla="*/ 243922 w 5600700"/>
              <a:gd name="connsiteY9" fmla="*/ 2141538 h 6858000"/>
              <a:gd name="connsiteX10" fmla="*/ 80514 w 5600700"/>
              <a:gd name="connsiteY10" fmla="*/ 1954362 h 6858000"/>
              <a:gd name="connsiteX11" fmla="*/ 1 w 5600700"/>
              <a:gd name="connsiteY11" fmla="*/ 1862138 h 6858000"/>
              <a:gd name="connsiteX12" fmla="*/ 3813 w 5600700"/>
              <a:gd name="connsiteY12" fmla="*/ 1857773 h 6858000"/>
              <a:gd name="connsiteX13" fmla="*/ 243922 w 5600700"/>
              <a:gd name="connsiteY13" fmla="*/ 1582738 h 6858000"/>
              <a:gd name="connsiteX14" fmla="*/ 374651 w 5600700"/>
              <a:gd name="connsiteY14" fmla="*/ 1223963 h 6858000"/>
              <a:gd name="connsiteX15" fmla="*/ 374651 w 5600700"/>
              <a:gd name="connsiteY15" fmla="*/ 1588 h 6858000"/>
              <a:gd name="connsiteX16" fmla="*/ 0 w 5600700"/>
              <a:gd name="connsiteY16" fmla="*/ 1588 h 6858000"/>
              <a:gd name="connsiteX0" fmla="*/ 0 w 7023100"/>
              <a:gd name="connsiteY0" fmla="*/ 1872297 h 6868160"/>
              <a:gd name="connsiteX1" fmla="*/ 1 w 7023100"/>
              <a:gd name="connsiteY1" fmla="*/ 1872298 h 6868160"/>
              <a:gd name="connsiteX2" fmla="*/ 0 w 7023100"/>
              <a:gd name="connsiteY2" fmla="*/ 1872299 h 6868160"/>
              <a:gd name="connsiteX3" fmla="*/ 0 w 7023100"/>
              <a:gd name="connsiteY3" fmla="*/ 1872297 h 6868160"/>
              <a:gd name="connsiteX4" fmla="*/ 0 w 7023100"/>
              <a:gd name="connsiteY4" fmla="*/ 10160 h 6868160"/>
              <a:gd name="connsiteX5" fmla="*/ 7023100 w 7023100"/>
              <a:gd name="connsiteY5" fmla="*/ 0 h 6868160"/>
              <a:gd name="connsiteX6" fmla="*/ 5600700 w 7023100"/>
              <a:gd name="connsiteY6" fmla="*/ 6868160 h 6868160"/>
              <a:gd name="connsiteX7" fmla="*/ 374651 w 7023100"/>
              <a:gd name="connsiteY7" fmla="*/ 6868160 h 6868160"/>
              <a:gd name="connsiteX8" fmla="*/ 374651 w 7023100"/>
              <a:gd name="connsiteY8" fmla="*/ 6861234 h 6868160"/>
              <a:gd name="connsiteX9" fmla="*/ 374651 w 7023100"/>
              <a:gd name="connsiteY9" fmla="*/ 2510473 h 6868160"/>
              <a:gd name="connsiteX10" fmla="*/ 243922 w 7023100"/>
              <a:gd name="connsiteY10" fmla="*/ 2151698 h 6868160"/>
              <a:gd name="connsiteX11" fmla="*/ 80514 w 7023100"/>
              <a:gd name="connsiteY11" fmla="*/ 1964522 h 6868160"/>
              <a:gd name="connsiteX12" fmla="*/ 1 w 7023100"/>
              <a:gd name="connsiteY12" fmla="*/ 1872298 h 6868160"/>
              <a:gd name="connsiteX13" fmla="*/ 3813 w 7023100"/>
              <a:gd name="connsiteY13" fmla="*/ 1867933 h 6868160"/>
              <a:gd name="connsiteX14" fmla="*/ 243922 w 7023100"/>
              <a:gd name="connsiteY14" fmla="*/ 1592898 h 6868160"/>
              <a:gd name="connsiteX15" fmla="*/ 374651 w 7023100"/>
              <a:gd name="connsiteY15" fmla="*/ 1234123 h 6868160"/>
              <a:gd name="connsiteX16" fmla="*/ 374651 w 7023100"/>
              <a:gd name="connsiteY16" fmla="*/ 11748 h 6868160"/>
              <a:gd name="connsiteX17" fmla="*/ 0 w 7023100"/>
              <a:gd name="connsiteY17" fmla="*/ 11748 h 6868160"/>
              <a:gd name="connsiteX18" fmla="*/ 0 w 7023100"/>
              <a:gd name="connsiteY18" fmla="*/ 10160 h 6868160"/>
              <a:gd name="connsiteX0" fmla="*/ 0 w 7043420"/>
              <a:gd name="connsiteY0" fmla="*/ 1872297 h 6868160"/>
              <a:gd name="connsiteX1" fmla="*/ 1 w 7043420"/>
              <a:gd name="connsiteY1" fmla="*/ 1872298 h 6868160"/>
              <a:gd name="connsiteX2" fmla="*/ 0 w 7043420"/>
              <a:gd name="connsiteY2" fmla="*/ 1872299 h 6868160"/>
              <a:gd name="connsiteX3" fmla="*/ 0 w 7043420"/>
              <a:gd name="connsiteY3" fmla="*/ 1872297 h 6868160"/>
              <a:gd name="connsiteX4" fmla="*/ 0 w 7043420"/>
              <a:gd name="connsiteY4" fmla="*/ 10160 h 6868160"/>
              <a:gd name="connsiteX5" fmla="*/ 7023100 w 7043420"/>
              <a:gd name="connsiteY5" fmla="*/ 0 h 6868160"/>
              <a:gd name="connsiteX6" fmla="*/ 7043420 w 7043420"/>
              <a:gd name="connsiteY6" fmla="*/ 6868160 h 6868160"/>
              <a:gd name="connsiteX7" fmla="*/ 374651 w 7043420"/>
              <a:gd name="connsiteY7" fmla="*/ 6868160 h 6868160"/>
              <a:gd name="connsiteX8" fmla="*/ 374651 w 7043420"/>
              <a:gd name="connsiteY8" fmla="*/ 6861234 h 6868160"/>
              <a:gd name="connsiteX9" fmla="*/ 374651 w 7043420"/>
              <a:gd name="connsiteY9" fmla="*/ 2510473 h 6868160"/>
              <a:gd name="connsiteX10" fmla="*/ 243922 w 7043420"/>
              <a:gd name="connsiteY10" fmla="*/ 2151698 h 6868160"/>
              <a:gd name="connsiteX11" fmla="*/ 80514 w 7043420"/>
              <a:gd name="connsiteY11" fmla="*/ 1964522 h 6868160"/>
              <a:gd name="connsiteX12" fmla="*/ 1 w 7043420"/>
              <a:gd name="connsiteY12" fmla="*/ 1872298 h 6868160"/>
              <a:gd name="connsiteX13" fmla="*/ 3813 w 7043420"/>
              <a:gd name="connsiteY13" fmla="*/ 1867933 h 6868160"/>
              <a:gd name="connsiteX14" fmla="*/ 243922 w 7043420"/>
              <a:gd name="connsiteY14" fmla="*/ 1592898 h 6868160"/>
              <a:gd name="connsiteX15" fmla="*/ 374651 w 7043420"/>
              <a:gd name="connsiteY15" fmla="*/ 1234123 h 6868160"/>
              <a:gd name="connsiteX16" fmla="*/ 374651 w 7043420"/>
              <a:gd name="connsiteY16" fmla="*/ 11748 h 6868160"/>
              <a:gd name="connsiteX17" fmla="*/ 0 w 7043420"/>
              <a:gd name="connsiteY17" fmla="*/ 11748 h 6868160"/>
              <a:gd name="connsiteX18" fmla="*/ 0 w 7043420"/>
              <a:gd name="connsiteY18" fmla="*/ 1016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43420" h="6868160">
                <a:moveTo>
                  <a:pt x="0" y="1872297"/>
                </a:moveTo>
                <a:lnTo>
                  <a:pt x="1" y="1872298"/>
                </a:lnTo>
                <a:lnTo>
                  <a:pt x="0" y="1872299"/>
                </a:lnTo>
                <a:lnTo>
                  <a:pt x="0" y="1872297"/>
                </a:lnTo>
                <a:close/>
                <a:moveTo>
                  <a:pt x="0" y="10160"/>
                </a:moveTo>
                <a:lnTo>
                  <a:pt x="7023100" y="0"/>
                </a:lnTo>
                <a:cubicBezTo>
                  <a:pt x="7029873" y="2289387"/>
                  <a:pt x="7036647" y="4578773"/>
                  <a:pt x="7043420" y="6868160"/>
                </a:cubicBezTo>
                <a:lnTo>
                  <a:pt x="374651" y="6868160"/>
                </a:lnTo>
                <a:lnTo>
                  <a:pt x="374651" y="6861234"/>
                </a:lnTo>
                <a:lnTo>
                  <a:pt x="374651" y="2510473"/>
                </a:lnTo>
                <a:cubicBezTo>
                  <a:pt x="374651" y="2375536"/>
                  <a:pt x="328418" y="2246948"/>
                  <a:pt x="243922" y="2151698"/>
                </a:cubicBezTo>
                <a:lnTo>
                  <a:pt x="80514" y="1964522"/>
                </a:lnTo>
                <a:lnTo>
                  <a:pt x="1" y="1872298"/>
                </a:lnTo>
                <a:lnTo>
                  <a:pt x="3813" y="1867933"/>
                </a:lnTo>
                <a:lnTo>
                  <a:pt x="243922" y="1592898"/>
                </a:lnTo>
                <a:cubicBezTo>
                  <a:pt x="328418" y="1497648"/>
                  <a:pt x="374651" y="1369061"/>
                  <a:pt x="374651" y="1234123"/>
                </a:cubicBezTo>
                <a:lnTo>
                  <a:pt x="374651" y="11748"/>
                </a:lnTo>
                <a:lnTo>
                  <a:pt x="0" y="11748"/>
                </a:lnTo>
                <a:lnTo>
                  <a:pt x="0" y="101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lt-L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560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6218238" y="0"/>
            <a:ext cx="74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>
              <a:latin typeface="Arial" panose="020B0604020202020204" pitchFamily="34" charset="0"/>
            </a:endParaRP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8075613" y="4457336"/>
            <a:ext cx="3815897" cy="1698173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.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313738" y="2974623"/>
            <a:ext cx="3541712" cy="688975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300" b="0"/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8075613" y="1102981"/>
            <a:ext cx="3779837" cy="91066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Skaidrės tema temos pavadinimas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67" y="0"/>
            <a:ext cx="748607" cy="6858000"/>
          </a:xfrm>
          <a:prstGeom prst="rect">
            <a:avLst/>
          </a:prstGeom>
        </p:spPr>
      </p:pic>
      <p:sp>
        <p:nvSpPr>
          <p:cNvPr id="10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0" y="-10160"/>
            <a:ext cx="7043420" cy="6868160"/>
          </a:xfrm>
          <a:custGeom>
            <a:avLst/>
            <a:gdLst>
              <a:gd name="connsiteX0" fmla="*/ 0 w 5600700"/>
              <a:gd name="connsiteY0" fmla="*/ 1862137 h 6858000"/>
              <a:gd name="connsiteX1" fmla="*/ 1 w 5600700"/>
              <a:gd name="connsiteY1" fmla="*/ 1862138 h 6858000"/>
              <a:gd name="connsiteX2" fmla="*/ 0 w 5600700"/>
              <a:gd name="connsiteY2" fmla="*/ 1862139 h 6858000"/>
              <a:gd name="connsiteX3" fmla="*/ 0 w 5600700"/>
              <a:gd name="connsiteY3" fmla="*/ 0 h 6858000"/>
              <a:gd name="connsiteX4" fmla="*/ 5600700 w 5600700"/>
              <a:gd name="connsiteY4" fmla="*/ 0 h 6858000"/>
              <a:gd name="connsiteX5" fmla="*/ 5600700 w 5600700"/>
              <a:gd name="connsiteY5" fmla="*/ 6858000 h 6858000"/>
              <a:gd name="connsiteX6" fmla="*/ 374651 w 5600700"/>
              <a:gd name="connsiteY6" fmla="*/ 6858000 h 6858000"/>
              <a:gd name="connsiteX7" fmla="*/ 374651 w 5600700"/>
              <a:gd name="connsiteY7" fmla="*/ 6851074 h 6858000"/>
              <a:gd name="connsiteX8" fmla="*/ 374651 w 5600700"/>
              <a:gd name="connsiteY8" fmla="*/ 2500313 h 6858000"/>
              <a:gd name="connsiteX9" fmla="*/ 243922 w 5600700"/>
              <a:gd name="connsiteY9" fmla="*/ 2141538 h 6858000"/>
              <a:gd name="connsiteX10" fmla="*/ 80514 w 5600700"/>
              <a:gd name="connsiteY10" fmla="*/ 1954362 h 6858000"/>
              <a:gd name="connsiteX11" fmla="*/ 1 w 5600700"/>
              <a:gd name="connsiteY11" fmla="*/ 1862138 h 6858000"/>
              <a:gd name="connsiteX12" fmla="*/ 3813 w 5600700"/>
              <a:gd name="connsiteY12" fmla="*/ 1857773 h 6858000"/>
              <a:gd name="connsiteX13" fmla="*/ 243922 w 5600700"/>
              <a:gd name="connsiteY13" fmla="*/ 1582738 h 6858000"/>
              <a:gd name="connsiteX14" fmla="*/ 374651 w 5600700"/>
              <a:gd name="connsiteY14" fmla="*/ 1223963 h 6858000"/>
              <a:gd name="connsiteX15" fmla="*/ 374651 w 5600700"/>
              <a:gd name="connsiteY15" fmla="*/ 1588 h 6858000"/>
              <a:gd name="connsiteX16" fmla="*/ 0 w 5600700"/>
              <a:gd name="connsiteY16" fmla="*/ 1588 h 6858000"/>
              <a:gd name="connsiteX0" fmla="*/ 0 w 7023100"/>
              <a:gd name="connsiteY0" fmla="*/ 1872297 h 6868160"/>
              <a:gd name="connsiteX1" fmla="*/ 1 w 7023100"/>
              <a:gd name="connsiteY1" fmla="*/ 1872298 h 6868160"/>
              <a:gd name="connsiteX2" fmla="*/ 0 w 7023100"/>
              <a:gd name="connsiteY2" fmla="*/ 1872299 h 6868160"/>
              <a:gd name="connsiteX3" fmla="*/ 0 w 7023100"/>
              <a:gd name="connsiteY3" fmla="*/ 1872297 h 6868160"/>
              <a:gd name="connsiteX4" fmla="*/ 0 w 7023100"/>
              <a:gd name="connsiteY4" fmla="*/ 10160 h 6868160"/>
              <a:gd name="connsiteX5" fmla="*/ 7023100 w 7023100"/>
              <a:gd name="connsiteY5" fmla="*/ 0 h 6868160"/>
              <a:gd name="connsiteX6" fmla="*/ 5600700 w 7023100"/>
              <a:gd name="connsiteY6" fmla="*/ 6868160 h 6868160"/>
              <a:gd name="connsiteX7" fmla="*/ 374651 w 7023100"/>
              <a:gd name="connsiteY7" fmla="*/ 6868160 h 6868160"/>
              <a:gd name="connsiteX8" fmla="*/ 374651 w 7023100"/>
              <a:gd name="connsiteY8" fmla="*/ 6861234 h 6868160"/>
              <a:gd name="connsiteX9" fmla="*/ 374651 w 7023100"/>
              <a:gd name="connsiteY9" fmla="*/ 2510473 h 6868160"/>
              <a:gd name="connsiteX10" fmla="*/ 243922 w 7023100"/>
              <a:gd name="connsiteY10" fmla="*/ 2151698 h 6868160"/>
              <a:gd name="connsiteX11" fmla="*/ 80514 w 7023100"/>
              <a:gd name="connsiteY11" fmla="*/ 1964522 h 6868160"/>
              <a:gd name="connsiteX12" fmla="*/ 1 w 7023100"/>
              <a:gd name="connsiteY12" fmla="*/ 1872298 h 6868160"/>
              <a:gd name="connsiteX13" fmla="*/ 3813 w 7023100"/>
              <a:gd name="connsiteY13" fmla="*/ 1867933 h 6868160"/>
              <a:gd name="connsiteX14" fmla="*/ 243922 w 7023100"/>
              <a:gd name="connsiteY14" fmla="*/ 1592898 h 6868160"/>
              <a:gd name="connsiteX15" fmla="*/ 374651 w 7023100"/>
              <a:gd name="connsiteY15" fmla="*/ 1234123 h 6868160"/>
              <a:gd name="connsiteX16" fmla="*/ 374651 w 7023100"/>
              <a:gd name="connsiteY16" fmla="*/ 11748 h 6868160"/>
              <a:gd name="connsiteX17" fmla="*/ 0 w 7023100"/>
              <a:gd name="connsiteY17" fmla="*/ 11748 h 6868160"/>
              <a:gd name="connsiteX18" fmla="*/ 0 w 7023100"/>
              <a:gd name="connsiteY18" fmla="*/ 10160 h 6868160"/>
              <a:gd name="connsiteX0" fmla="*/ 0 w 7043420"/>
              <a:gd name="connsiteY0" fmla="*/ 1872297 h 6868160"/>
              <a:gd name="connsiteX1" fmla="*/ 1 w 7043420"/>
              <a:gd name="connsiteY1" fmla="*/ 1872298 h 6868160"/>
              <a:gd name="connsiteX2" fmla="*/ 0 w 7043420"/>
              <a:gd name="connsiteY2" fmla="*/ 1872299 h 6868160"/>
              <a:gd name="connsiteX3" fmla="*/ 0 w 7043420"/>
              <a:gd name="connsiteY3" fmla="*/ 1872297 h 6868160"/>
              <a:gd name="connsiteX4" fmla="*/ 0 w 7043420"/>
              <a:gd name="connsiteY4" fmla="*/ 10160 h 6868160"/>
              <a:gd name="connsiteX5" fmla="*/ 7023100 w 7043420"/>
              <a:gd name="connsiteY5" fmla="*/ 0 h 6868160"/>
              <a:gd name="connsiteX6" fmla="*/ 7043420 w 7043420"/>
              <a:gd name="connsiteY6" fmla="*/ 6868160 h 6868160"/>
              <a:gd name="connsiteX7" fmla="*/ 374651 w 7043420"/>
              <a:gd name="connsiteY7" fmla="*/ 6868160 h 6868160"/>
              <a:gd name="connsiteX8" fmla="*/ 374651 w 7043420"/>
              <a:gd name="connsiteY8" fmla="*/ 6861234 h 6868160"/>
              <a:gd name="connsiteX9" fmla="*/ 374651 w 7043420"/>
              <a:gd name="connsiteY9" fmla="*/ 2510473 h 6868160"/>
              <a:gd name="connsiteX10" fmla="*/ 243922 w 7043420"/>
              <a:gd name="connsiteY10" fmla="*/ 2151698 h 6868160"/>
              <a:gd name="connsiteX11" fmla="*/ 80514 w 7043420"/>
              <a:gd name="connsiteY11" fmla="*/ 1964522 h 6868160"/>
              <a:gd name="connsiteX12" fmla="*/ 1 w 7043420"/>
              <a:gd name="connsiteY12" fmla="*/ 1872298 h 6868160"/>
              <a:gd name="connsiteX13" fmla="*/ 3813 w 7043420"/>
              <a:gd name="connsiteY13" fmla="*/ 1867933 h 6868160"/>
              <a:gd name="connsiteX14" fmla="*/ 243922 w 7043420"/>
              <a:gd name="connsiteY14" fmla="*/ 1592898 h 6868160"/>
              <a:gd name="connsiteX15" fmla="*/ 374651 w 7043420"/>
              <a:gd name="connsiteY15" fmla="*/ 1234123 h 6868160"/>
              <a:gd name="connsiteX16" fmla="*/ 374651 w 7043420"/>
              <a:gd name="connsiteY16" fmla="*/ 11748 h 6868160"/>
              <a:gd name="connsiteX17" fmla="*/ 0 w 7043420"/>
              <a:gd name="connsiteY17" fmla="*/ 11748 h 6868160"/>
              <a:gd name="connsiteX18" fmla="*/ 0 w 7043420"/>
              <a:gd name="connsiteY18" fmla="*/ 1016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43420" h="6868160">
                <a:moveTo>
                  <a:pt x="0" y="1872297"/>
                </a:moveTo>
                <a:lnTo>
                  <a:pt x="1" y="1872298"/>
                </a:lnTo>
                <a:lnTo>
                  <a:pt x="0" y="1872299"/>
                </a:lnTo>
                <a:lnTo>
                  <a:pt x="0" y="1872297"/>
                </a:lnTo>
                <a:close/>
                <a:moveTo>
                  <a:pt x="0" y="10160"/>
                </a:moveTo>
                <a:lnTo>
                  <a:pt x="7023100" y="0"/>
                </a:lnTo>
                <a:cubicBezTo>
                  <a:pt x="7029873" y="2289387"/>
                  <a:pt x="7036647" y="4578773"/>
                  <a:pt x="7043420" y="6868160"/>
                </a:cubicBezTo>
                <a:lnTo>
                  <a:pt x="374651" y="6868160"/>
                </a:lnTo>
                <a:lnTo>
                  <a:pt x="374651" y="6861234"/>
                </a:lnTo>
                <a:lnTo>
                  <a:pt x="374651" y="2510473"/>
                </a:lnTo>
                <a:cubicBezTo>
                  <a:pt x="374651" y="2375536"/>
                  <a:pt x="328418" y="2246948"/>
                  <a:pt x="243922" y="2151698"/>
                </a:cubicBezTo>
                <a:lnTo>
                  <a:pt x="80514" y="1964522"/>
                </a:lnTo>
                <a:lnTo>
                  <a:pt x="1" y="1872298"/>
                </a:lnTo>
                <a:lnTo>
                  <a:pt x="3813" y="1867933"/>
                </a:lnTo>
                <a:lnTo>
                  <a:pt x="243922" y="1592898"/>
                </a:lnTo>
                <a:cubicBezTo>
                  <a:pt x="328418" y="1497648"/>
                  <a:pt x="374651" y="1369061"/>
                  <a:pt x="374651" y="1234123"/>
                </a:cubicBezTo>
                <a:lnTo>
                  <a:pt x="374651" y="11748"/>
                </a:lnTo>
                <a:lnTo>
                  <a:pt x="0" y="11748"/>
                </a:lnTo>
                <a:lnTo>
                  <a:pt x="0" y="101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lt-LT" dirty="0"/>
            </a:lvl1pPr>
          </a:lstStyle>
          <a:p>
            <a:r>
              <a:rPr lang="lt-L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174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8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443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6218238" y="0"/>
            <a:ext cx="74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>
              <a:latin typeface="Arial" panose="020B0604020202020204" pitchFamily="34" charset="0"/>
            </a:endParaRP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8075613" y="4114800"/>
            <a:ext cx="3815897" cy="2040709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.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313738" y="2974623"/>
            <a:ext cx="3541712" cy="688975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300" b="0"/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8075613" y="1102981"/>
            <a:ext cx="3779837" cy="91066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Skaidrės tema temos pavadinimas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67" y="0"/>
            <a:ext cx="748607" cy="6858000"/>
          </a:xfrm>
          <a:prstGeom prst="rect">
            <a:avLst/>
          </a:prstGeom>
        </p:spPr>
      </p:pic>
      <p:sp>
        <p:nvSpPr>
          <p:cNvPr id="10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0" y="-10160"/>
            <a:ext cx="7043420" cy="6868160"/>
          </a:xfrm>
          <a:custGeom>
            <a:avLst/>
            <a:gdLst>
              <a:gd name="connsiteX0" fmla="*/ 0 w 5600700"/>
              <a:gd name="connsiteY0" fmla="*/ 1862137 h 6858000"/>
              <a:gd name="connsiteX1" fmla="*/ 1 w 5600700"/>
              <a:gd name="connsiteY1" fmla="*/ 1862138 h 6858000"/>
              <a:gd name="connsiteX2" fmla="*/ 0 w 5600700"/>
              <a:gd name="connsiteY2" fmla="*/ 1862139 h 6858000"/>
              <a:gd name="connsiteX3" fmla="*/ 0 w 5600700"/>
              <a:gd name="connsiteY3" fmla="*/ 0 h 6858000"/>
              <a:gd name="connsiteX4" fmla="*/ 5600700 w 5600700"/>
              <a:gd name="connsiteY4" fmla="*/ 0 h 6858000"/>
              <a:gd name="connsiteX5" fmla="*/ 5600700 w 5600700"/>
              <a:gd name="connsiteY5" fmla="*/ 6858000 h 6858000"/>
              <a:gd name="connsiteX6" fmla="*/ 374651 w 5600700"/>
              <a:gd name="connsiteY6" fmla="*/ 6858000 h 6858000"/>
              <a:gd name="connsiteX7" fmla="*/ 374651 w 5600700"/>
              <a:gd name="connsiteY7" fmla="*/ 6851074 h 6858000"/>
              <a:gd name="connsiteX8" fmla="*/ 374651 w 5600700"/>
              <a:gd name="connsiteY8" fmla="*/ 2500313 h 6858000"/>
              <a:gd name="connsiteX9" fmla="*/ 243922 w 5600700"/>
              <a:gd name="connsiteY9" fmla="*/ 2141538 h 6858000"/>
              <a:gd name="connsiteX10" fmla="*/ 80514 w 5600700"/>
              <a:gd name="connsiteY10" fmla="*/ 1954362 h 6858000"/>
              <a:gd name="connsiteX11" fmla="*/ 1 w 5600700"/>
              <a:gd name="connsiteY11" fmla="*/ 1862138 h 6858000"/>
              <a:gd name="connsiteX12" fmla="*/ 3813 w 5600700"/>
              <a:gd name="connsiteY12" fmla="*/ 1857773 h 6858000"/>
              <a:gd name="connsiteX13" fmla="*/ 243922 w 5600700"/>
              <a:gd name="connsiteY13" fmla="*/ 1582738 h 6858000"/>
              <a:gd name="connsiteX14" fmla="*/ 374651 w 5600700"/>
              <a:gd name="connsiteY14" fmla="*/ 1223963 h 6858000"/>
              <a:gd name="connsiteX15" fmla="*/ 374651 w 5600700"/>
              <a:gd name="connsiteY15" fmla="*/ 1588 h 6858000"/>
              <a:gd name="connsiteX16" fmla="*/ 0 w 5600700"/>
              <a:gd name="connsiteY16" fmla="*/ 1588 h 6858000"/>
              <a:gd name="connsiteX0" fmla="*/ 0 w 7023100"/>
              <a:gd name="connsiteY0" fmla="*/ 1872297 h 6868160"/>
              <a:gd name="connsiteX1" fmla="*/ 1 w 7023100"/>
              <a:gd name="connsiteY1" fmla="*/ 1872298 h 6868160"/>
              <a:gd name="connsiteX2" fmla="*/ 0 w 7023100"/>
              <a:gd name="connsiteY2" fmla="*/ 1872299 h 6868160"/>
              <a:gd name="connsiteX3" fmla="*/ 0 w 7023100"/>
              <a:gd name="connsiteY3" fmla="*/ 1872297 h 6868160"/>
              <a:gd name="connsiteX4" fmla="*/ 0 w 7023100"/>
              <a:gd name="connsiteY4" fmla="*/ 10160 h 6868160"/>
              <a:gd name="connsiteX5" fmla="*/ 7023100 w 7023100"/>
              <a:gd name="connsiteY5" fmla="*/ 0 h 6868160"/>
              <a:gd name="connsiteX6" fmla="*/ 5600700 w 7023100"/>
              <a:gd name="connsiteY6" fmla="*/ 6868160 h 6868160"/>
              <a:gd name="connsiteX7" fmla="*/ 374651 w 7023100"/>
              <a:gd name="connsiteY7" fmla="*/ 6868160 h 6868160"/>
              <a:gd name="connsiteX8" fmla="*/ 374651 w 7023100"/>
              <a:gd name="connsiteY8" fmla="*/ 6861234 h 6868160"/>
              <a:gd name="connsiteX9" fmla="*/ 374651 w 7023100"/>
              <a:gd name="connsiteY9" fmla="*/ 2510473 h 6868160"/>
              <a:gd name="connsiteX10" fmla="*/ 243922 w 7023100"/>
              <a:gd name="connsiteY10" fmla="*/ 2151698 h 6868160"/>
              <a:gd name="connsiteX11" fmla="*/ 80514 w 7023100"/>
              <a:gd name="connsiteY11" fmla="*/ 1964522 h 6868160"/>
              <a:gd name="connsiteX12" fmla="*/ 1 w 7023100"/>
              <a:gd name="connsiteY12" fmla="*/ 1872298 h 6868160"/>
              <a:gd name="connsiteX13" fmla="*/ 3813 w 7023100"/>
              <a:gd name="connsiteY13" fmla="*/ 1867933 h 6868160"/>
              <a:gd name="connsiteX14" fmla="*/ 243922 w 7023100"/>
              <a:gd name="connsiteY14" fmla="*/ 1592898 h 6868160"/>
              <a:gd name="connsiteX15" fmla="*/ 374651 w 7023100"/>
              <a:gd name="connsiteY15" fmla="*/ 1234123 h 6868160"/>
              <a:gd name="connsiteX16" fmla="*/ 374651 w 7023100"/>
              <a:gd name="connsiteY16" fmla="*/ 11748 h 6868160"/>
              <a:gd name="connsiteX17" fmla="*/ 0 w 7023100"/>
              <a:gd name="connsiteY17" fmla="*/ 11748 h 6868160"/>
              <a:gd name="connsiteX18" fmla="*/ 0 w 7023100"/>
              <a:gd name="connsiteY18" fmla="*/ 10160 h 6868160"/>
              <a:gd name="connsiteX0" fmla="*/ 0 w 7043420"/>
              <a:gd name="connsiteY0" fmla="*/ 1872297 h 6868160"/>
              <a:gd name="connsiteX1" fmla="*/ 1 w 7043420"/>
              <a:gd name="connsiteY1" fmla="*/ 1872298 h 6868160"/>
              <a:gd name="connsiteX2" fmla="*/ 0 w 7043420"/>
              <a:gd name="connsiteY2" fmla="*/ 1872299 h 6868160"/>
              <a:gd name="connsiteX3" fmla="*/ 0 w 7043420"/>
              <a:gd name="connsiteY3" fmla="*/ 1872297 h 6868160"/>
              <a:gd name="connsiteX4" fmla="*/ 0 w 7043420"/>
              <a:gd name="connsiteY4" fmla="*/ 10160 h 6868160"/>
              <a:gd name="connsiteX5" fmla="*/ 7023100 w 7043420"/>
              <a:gd name="connsiteY5" fmla="*/ 0 h 6868160"/>
              <a:gd name="connsiteX6" fmla="*/ 7043420 w 7043420"/>
              <a:gd name="connsiteY6" fmla="*/ 6868160 h 6868160"/>
              <a:gd name="connsiteX7" fmla="*/ 374651 w 7043420"/>
              <a:gd name="connsiteY7" fmla="*/ 6868160 h 6868160"/>
              <a:gd name="connsiteX8" fmla="*/ 374651 w 7043420"/>
              <a:gd name="connsiteY8" fmla="*/ 6861234 h 6868160"/>
              <a:gd name="connsiteX9" fmla="*/ 374651 w 7043420"/>
              <a:gd name="connsiteY9" fmla="*/ 2510473 h 6868160"/>
              <a:gd name="connsiteX10" fmla="*/ 243922 w 7043420"/>
              <a:gd name="connsiteY10" fmla="*/ 2151698 h 6868160"/>
              <a:gd name="connsiteX11" fmla="*/ 80514 w 7043420"/>
              <a:gd name="connsiteY11" fmla="*/ 1964522 h 6868160"/>
              <a:gd name="connsiteX12" fmla="*/ 1 w 7043420"/>
              <a:gd name="connsiteY12" fmla="*/ 1872298 h 6868160"/>
              <a:gd name="connsiteX13" fmla="*/ 3813 w 7043420"/>
              <a:gd name="connsiteY13" fmla="*/ 1867933 h 6868160"/>
              <a:gd name="connsiteX14" fmla="*/ 243922 w 7043420"/>
              <a:gd name="connsiteY14" fmla="*/ 1592898 h 6868160"/>
              <a:gd name="connsiteX15" fmla="*/ 374651 w 7043420"/>
              <a:gd name="connsiteY15" fmla="*/ 1234123 h 6868160"/>
              <a:gd name="connsiteX16" fmla="*/ 374651 w 7043420"/>
              <a:gd name="connsiteY16" fmla="*/ 11748 h 6868160"/>
              <a:gd name="connsiteX17" fmla="*/ 0 w 7043420"/>
              <a:gd name="connsiteY17" fmla="*/ 11748 h 6868160"/>
              <a:gd name="connsiteX18" fmla="*/ 0 w 7043420"/>
              <a:gd name="connsiteY18" fmla="*/ 1016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43420" h="6868160">
                <a:moveTo>
                  <a:pt x="0" y="1872297"/>
                </a:moveTo>
                <a:lnTo>
                  <a:pt x="1" y="1872298"/>
                </a:lnTo>
                <a:lnTo>
                  <a:pt x="0" y="1872299"/>
                </a:lnTo>
                <a:lnTo>
                  <a:pt x="0" y="1872297"/>
                </a:lnTo>
                <a:close/>
                <a:moveTo>
                  <a:pt x="0" y="10160"/>
                </a:moveTo>
                <a:lnTo>
                  <a:pt x="7023100" y="0"/>
                </a:lnTo>
                <a:cubicBezTo>
                  <a:pt x="7029873" y="2289387"/>
                  <a:pt x="7036647" y="4578773"/>
                  <a:pt x="7043420" y="6868160"/>
                </a:cubicBezTo>
                <a:lnTo>
                  <a:pt x="374651" y="6868160"/>
                </a:lnTo>
                <a:lnTo>
                  <a:pt x="374651" y="6861234"/>
                </a:lnTo>
                <a:lnTo>
                  <a:pt x="374651" y="2510473"/>
                </a:lnTo>
                <a:cubicBezTo>
                  <a:pt x="374651" y="2375536"/>
                  <a:pt x="328418" y="2246948"/>
                  <a:pt x="243922" y="2151698"/>
                </a:cubicBezTo>
                <a:lnTo>
                  <a:pt x="80514" y="1964522"/>
                </a:lnTo>
                <a:lnTo>
                  <a:pt x="1" y="1872298"/>
                </a:lnTo>
                <a:lnTo>
                  <a:pt x="3813" y="1867933"/>
                </a:lnTo>
                <a:lnTo>
                  <a:pt x="243922" y="1592898"/>
                </a:lnTo>
                <a:cubicBezTo>
                  <a:pt x="328418" y="1497648"/>
                  <a:pt x="374651" y="1369061"/>
                  <a:pt x="374651" y="1234123"/>
                </a:cubicBezTo>
                <a:lnTo>
                  <a:pt x="374651" y="11748"/>
                </a:lnTo>
                <a:lnTo>
                  <a:pt x="0" y="11748"/>
                </a:lnTo>
                <a:lnTo>
                  <a:pt x="0" y="101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lt-LT" dirty="0"/>
            </a:lvl1pPr>
          </a:lstStyle>
          <a:p>
            <a:r>
              <a:rPr lang="lt-L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0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8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944563" y="2397760"/>
            <a:ext cx="1443038" cy="99568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lt-LT"/>
              <a:t>01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7043103" y="2346960"/>
            <a:ext cx="1443038" cy="99568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lt-LT"/>
              <a:t>02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944563" y="3850697"/>
            <a:ext cx="4132262" cy="230245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</a:t>
            </a:r>
          </a:p>
          <a:p>
            <a:pPr lvl="0"/>
            <a:endParaRPr lang="lt-LT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7043103" y="3850697"/>
            <a:ext cx="4132262" cy="230245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</a:t>
            </a:r>
          </a:p>
          <a:p>
            <a:pPr lvl="0"/>
            <a:endParaRPr lang="lt-LT"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731838" y="1102981"/>
            <a:ext cx="4825682" cy="91066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Trečio ketvirčio rodikliai</a:t>
            </a:r>
          </a:p>
        </p:txBody>
      </p:sp>
      <p:sp>
        <p:nvSpPr>
          <p:cNvPr id="25" name="Slide Number Placeholder 22"/>
          <p:cNvSpPr>
            <a:spLocks noGrp="1"/>
          </p:cNvSpPr>
          <p:nvPr>
            <p:ph type="sldNum" sz="quarter" idx="29"/>
          </p:nvPr>
        </p:nvSpPr>
        <p:spPr>
          <a:xfrm>
            <a:off x="731838" y="687546"/>
            <a:ext cx="2743200" cy="365125"/>
          </a:xfrm>
        </p:spPr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23288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40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731838" y="1102981"/>
            <a:ext cx="4825682" cy="91066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Trečio ketvirčio rodikliai</a:t>
            </a:r>
          </a:p>
        </p:txBody>
      </p:sp>
      <p:sp>
        <p:nvSpPr>
          <p:cNvPr id="25" name="Slide Number Placeholder 22"/>
          <p:cNvSpPr>
            <a:spLocks noGrp="1"/>
          </p:cNvSpPr>
          <p:nvPr>
            <p:ph type="sldNum" sz="quarter" idx="29"/>
          </p:nvPr>
        </p:nvSpPr>
        <p:spPr>
          <a:xfrm>
            <a:off x="731838" y="687546"/>
            <a:ext cx="2743200" cy="365125"/>
          </a:xfrm>
        </p:spPr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944563" y="2397760"/>
            <a:ext cx="1443038" cy="99568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lt-LT"/>
              <a:t>01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944563" y="4807585"/>
            <a:ext cx="1443038" cy="99568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lt-LT"/>
              <a:t>03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7031038" y="2397760"/>
            <a:ext cx="1443038" cy="99568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lt-LT"/>
              <a:t>02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7031038" y="4807585"/>
            <a:ext cx="1443038" cy="99568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lt-LT"/>
              <a:t>04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629218" y="2397760"/>
            <a:ext cx="2928302" cy="1707515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2629218" y="4807585"/>
            <a:ext cx="2928302" cy="1707515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8715693" y="2397760"/>
            <a:ext cx="2928302" cy="1707515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8715693" y="4807585"/>
            <a:ext cx="2928302" cy="1707515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7042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40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13863" y="3048000"/>
            <a:ext cx="2029505" cy="644434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 baseline="0"/>
            </a:lvl1pPr>
          </a:lstStyle>
          <a:p>
            <a:pPr lvl="0"/>
            <a:r>
              <a:rPr lang="en-US" err="1"/>
              <a:t>Pirmo</a:t>
            </a:r>
            <a:r>
              <a:rPr lang="en-US"/>
              <a:t> </a:t>
            </a:r>
            <a:r>
              <a:rPr lang="en-US" err="1"/>
              <a:t>tikslo</a:t>
            </a:r>
            <a:r>
              <a:rPr lang="en-US"/>
              <a:t> </a:t>
            </a:r>
            <a:r>
              <a:rPr lang="en-US" err="1"/>
              <a:t>pavadinimas</a:t>
            </a:r>
            <a:endParaRPr lang="lt-LT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25474" y="3048000"/>
            <a:ext cx="680812" cy="520836"/>
          </a:xfrm>
        </p:spPr>
        <p:txBody>
          <a:bodyPr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/>
              <a:t>01</a:t>
            </a:r>
            <a:endParaRPr lang="lt-LT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463349" y="3048000"/>
            <a:ext cx="2029505" cy="644434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 baseline="0"/>
            </a:lvl1pPr>
          </a:lstStyle>
          <a:p>
            <a:pPr lvl="0"/>
            <a:r>
              <a:rPr lang="en-US" err="1"/>
              <a:t>Antro</a:t>
            </a:r>
            <a:r>
              <a:rPr lang="en-US"/>
              <a:t> </a:t>
            </a:r>
            <a:r>
              <a:rPr lang="en-US" err="1"/>
              <a:t>tikslo</a:t>
            </a:r>
            <a:r>
              <a:rPr lang="en-US"/>
              <a:t> </a:t>
            </a:r>
            <a:r>
              <a:rPr lang="en-US" err="1"/>
              <a:t>pavadinimas</a:t>
            </a:r>
            <a:endParaRPr lang="lt-LT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606162" y="3048000"/>
            <a:ext cx="757453" cy="520836"/>
          </a:xfrm>
        </p:spPr>
        <p:txBody>
          <a:bodyPr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/>
              <a:t>02</a:t>
            </a:r>
            <a:endParaRPr lang="lt-LT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9747966" y="3048000"/>
            <a:ext cx="2029505" cy="644434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 baseline="0"/>
            </a:lvl1pPr>
          </a:lstStyle>
          <a:p>
            <a:pPr lvl="0"/>
            <a:r>
              <a:rPr lang="en-US"/>
              <a:t>Tre</a:t>
            </a:r>
            <a:r>
              <a:rPr lang="lt-LT" err="1"/>
              <a:t>čio</a:t>
            </a:r>
            <a:r>
              <a:rPr lang="en-US"/>
              <a:t> </a:t>
            </a:r>
            <a:r>
              <a:rPr lang="en-US" err="1"/>
              <a:t>tikslo</a:t>
            </a:r>
            <a:r>
              <a:rPr lang="en-US"/>
              <a:t> </a:t>
            </a:r>
            <a:r>
              <a:rPr lang="en-US" err="1"/>
              <a:t>pavadinimas</a:t>
            </a:r>
            <a:endParaRPr lang="lt-LT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8833302" y="3048000"/>
            <a:ext cx="821482" cy="520836"/>
          </a:xfrm>
        </p:spPr>
        <p:txBody>
          <a:bodyPr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/>
              <a:t>03</a:t>
            </a:r>
            <a:endParaRPr lang="lt-LT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8" hasCustomPrompt="1"/>
          </p:nvPr>
        </p:nvSpPr>
        <p:spPr>
          <a:xfrm>
            <a:off x="8122920" y="4305300"/>
            <a:ext cx="4069079" cy="2552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4061460" y="4305300"/>
            <a:ext cx="4061460" cy="25527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lt-LT"/>
              <a:t> </a:t>
            </a:r>
          </a:p>
        </p:txBody>
      </p:sp>
      <p:sp>
        <p:nvSpPr>
          <p:cNvPr id="14" name="Picture Placeholder 18"/>
          <p:cNvSpPr>
            <a:spLocks noGrp="1"/>
          </p:cNvSpPr>
          <p:nvPr>
            <p:ph type="pic" sz="quarter" idx="20" hasCustomPrompt="1"/>
          </p:nvPr>
        </p:nvSpPr>
        <p:spPr>
          <a:xfrm>
            <a:off x="-1" y="4305300"/>
            <a:ext cx="4061461" cy="2552699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lt-LT"/>
              <a:t> 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731838" y="1102981"/>
            <a:ext cx="4825682" cy="91066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Trečio ketvirčio rodikliai</a:t>
            </a:r>
          </a:p>
        </p:txBody>
      </p:sp>
      <p:sp>
        <p:nvSpPr>
          <p:cNvPr id="16" name="Slide Number Placeholder 22"/>
          <p:cNvSpPr>
            <a:spLocks noGrp="1"/>
          </p:cNvSpPr>
          <p:nvPr>
            <p:ph type="sldNum" sz="quarter" idx="29"/>
          </p:nvPr>
        </p:nvSpPr>
        <p:spPr>
          <a:xfrm>
            <a:off x="731838" y="687546"/>
            <a:ext cx="2743200" cy="365125"/>
          </a:xfrm>
        </p:spPr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87891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12">
          <p15:clr>
            <a:srgbClr val="FBAE40"/>
          </p15:clr>
        </p15:guide>
        <p15:guide id="2" pos="513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23595" y="2284095"/>
            <a:ext cx="2925446" cy="450850"/>
          </a:xfrm>
        </p:spPr>
        <p:txBody>
          <a:bodyPr anchor="ctr">
            <a:normAutofit/>
          </a:bodyPr>
          <a:lstStyle>
            <a:lvl1pPr marL="0" indent="0">
              <a:buNone/>
              <a:defRPr sz="23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1859 – </a:t>
            </a:r>
            <a:r>
              <a:rPr lang="lt-LT" err="1"/>
              <a:t>ieji</a:t>
            </a:r>
            <a:r>
              <a:rPr lang="lt-LT"/>
              <a:t> metai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4772" y="2292350"/>
            <a:ext cx="2925446" cy="450850"/>
          </a:xfrm>
        </p:spPr>
        <p:txBody>
          <a:bodyPr anchor="ctr">
            <a:noAutofit/>
          </a:bodyPr>
          <a:lstStyle>
            <a:lvl1pPr marL="0" indent="0">
              <a:buNone/>
              <a:defRPr sz="2300" b="1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Lietuvos geležinkeliai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244975" y="2292350"/>
            <a:ext cx="1675765" cy="450850"/>
          </a:xfrm>
        </p:spPr>
        <p:txBody>
          <a:bodyPr anchor="ctr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Lietuvos geležinkelio pradžia – nutiesti pirmieji bėgiai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9766469" y="2292350"/>
            <a:ext cx="1675765" cy="450850"/>
          </a:xfrm>
        </p:spPr>
        <p:txBody>
          <a:bodyPr anchor="ctr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Yra viena didžiausių ir moderniausių transporto įmonių Lietuvoje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969752" y="3413760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3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443,7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2836017" y="3413760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3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52.6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634972" y="3413759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3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3.77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6501237" y="3413759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3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7400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8300192" y="3413758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3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&gt;20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10182757" y="3413757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3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3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738902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Pardavimo pajamos 2017 m. </a:t>
            </a:r>
            <a:r>
              <a:rPr lang="lt-LT" err="1"/>
              <a:t>mln</a:t>
            </a:r>
            <a:r>
              <a:rPr lang="lt-LT"/>
              <a:t> EUR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2605167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Pardavimo pajamos 2017 m. </a:t>
            </a:r>
            <a:r>
              <a:rPr lang="lt-LT" err="1"/>
              <a:t>mln</a:t>
            </a:r>
            <a:r>
              <a:rPr lang="lt-LT"/>
              <a:t> EUR 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4405011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Vežtų keleivių skaičius per 2017 m., mln.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6270387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Personalo skaičius 2018 m.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8135763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Paslaugų teikimo geografija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10001139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Lietuvą kertantys tarptautiniai transporto koridoriai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738901" y="4890770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accent6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+10,8%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2604277" y="4890770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accent6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+10,8%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4404122" y="4890770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accent6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0.7%</a:t>
            </a:r>
            <a:r>
              <a:rPr lang="en-US"/>
              <a:t> </a:t>
            </a:r>
            <a:endParaRPr lang="lt-LT"/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3936968" y="5855063"/>
            <a:ext cx="4318064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Atstovybių tinklas: Baltarusija (Minskas), Rusija </a:t>
            </a:r>
            <a:r>
              <a:rPr lang="fi-FI"/>
              <a:t>(Maskva), Kinija (Pekinas), Lenkija (Varšuva)</a:t>
            </a:r>
            <a:endParaRPr lang="lt-LT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731838" y="1102981"/>
            <a:ext cx="4825682" cy="5988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Įmonės raida</a:t>
            </a:r>
          </a:p>
        </p:txBody>
      </p:sp>
      <p:sp>
        <p:nvSpPr>
          <p:cNvPr id="29" name="Slide Number Placeholder 17"/>
          <p:cNvSpPr>
            <a:spLocks noGrp="1"/>
          </p:cNvSpPr>
          <p:nvPr>
            <p:ph type="sldNum" sz="quarter" idx="35"/>
          </p:nvPr>
        </p:nvSpPr>
        <p:spPr>
          <a:xfrm>
            <a:off x="731838" y="687546"/>
            <a:ext cx="2743200" cy="365125"/>
          </a:xfrm>
        </p:spPr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66999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731838" y="1102981"/>
            <a:ext cx="4825682" cy="91066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Trečio ketvirčio rodikliai</a:t>
            </a:r>
          </a:p>
        </p:txBody>
      </p:sp>
      <p:sp>
        <p:nvSpPr>
          <p:cNvPr id="25" name="Slide Number Placeholder 22"/>
          <p:cNvSpPr>
            <a:spLocks noGrp="1"/>
          </p:cNvSpPr>
          <p:nvPr>
            <p:ph type="sldNum" sz="quarter" idx="29"/>
          </p:nvPr>
        </p:nvSpPr>
        <p:spPr>
          <a:xfrm>
            <a:off x="731838" y="687546"/>
            <a:ext cx="2743200" cy="365125"/>
          </a:xfrm>
        </p:spPr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22906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40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731837" y="1102981"/>
            <a:ext cx="6535737" cy="55436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Skaidrės tema, temos pavadinimas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116013" y="2972083"/>
            <a:ext cx="4126547" cy="411197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300" b="0"/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6632893" y="2972082"/>
            <a:ext cx="4126547" cy="411197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300" b="0"/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4288487"/>
            <a:ext cx="4825682" cy="191383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6233795" y="4288486"/>
            <a:ext cx="4825682" cy="191383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3124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731837" y="1102981"/>
            <a:ext cx="6535737" cy="55436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Skaidrės tema, temos pavadinimas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011239" y="3010183"/>
            <a:ext cx="2684462" cy="411197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300" b="0" baseline="0"/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8115301" y="4440886"/>
            <a:ext cx="3163887" cy="191383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.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4706939" y="3010183"/>
            <a:ext cx="2684462" cy="411197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300" b="0" baseline="0"/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8402639" y="3010183"/>
            <a:ext cx="2684462" cy="411197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300" b="0" baseline="0"/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731837" y="4440887"/>
            <a:ext cx="3163887" cy="191383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.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4437856" y="4440887"/>
            <a:ext cx="3163887" cy="191383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6220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116013" y="2400583"/>
            <a:ext cx="4126547" cy="411197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300" b="0"/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6632893" y="2400582"/>
            <a:ext cx="4126547" cy="411197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300" b="0"/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3629025"/>
            <a:ext cx="4825682" cy="2573296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.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6233795" y="3629026"/>
            <a:ext cx="4825682" cy="2573294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731837" y="1102981"/>
            <a:ext cx="6535737" cy="55436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Skaidrės tema, temos pavadinimas</a:t>
            </a:r>
          </a:p>
        </p:txBody>
      </p:sp>
      <p:sp>
        <p:nvSpPr>
          <p:cNvPr id="9" name="Slide Number Placeholder 14"/>
          <p:cNvSpPr>
            <a:spLocks noGrp="1"/>
          </p:cNvSpPr>
          <p:nvPr>
            <p:ph type="sldNum" sz="quarter" idx="35"/>
          </p:nvPr>
        </p:nvSpPr>
        <p:spPr>
          <a:xfrm>
            <a:off x="731838" y="687546"/>
            <a:ext cx="2743200" cy="365125"/>
          </a:xfrm>
        </p:spPr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40478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731838" y="1102981"/>
            <a:ext cx="4825682" cy="98046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Skaidrės tema, temos pavadinimas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116013" y="2972083"/>
            <a:ext cx="4126547" cy="411197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300" b="0"/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7" y="4288487"/>
            <a:ext cx="10327639" cy="191383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6635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12775" y="527051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lt-LT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419350" y="892176"/>
            <a:ext cx="7410450" cy="2547710"/>
          </a:xfrm>
        </p:spPr>
        <p:txBody>
          <a:bodyPr/>
          <a:lstStyle>
            <a:lvl1pPr marL="0" indent="0">
              <a:buNone/>
              <a:defRPr sz="8800" b="1" baseline="0">
                <a:latin typeface="Arial" panose="020B0604020202020204" pitchFamily="34" charset="0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Prezentacijos pavadinimas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419350" y="5878286"/>
            <a:ext cx="6394450" cy="374650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lt-LT"/>
              <a:t>Pranešėjo vardas pavardė, pranešėjo pareigos</a:t>
            </a:r>
          </a:p>
        </p:txBody>
      </p:sp>
    </p:spTree>
    <p:extLst>
      <p:ext uri="{BB962C8B-B14F-4D97-AF65-F5344CB8AC3E}">
        <p14:creationId xmlns:p14="http://schemas.microsoft.com/office/powerpoint/2010/main" val="24196858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8213726" cy="612276"/>
          </a:xfrm>
        </p:spPr>
        <p:txBody>
          <a:bodyPr>
            <a:noAutofit/>
          </a:bodyPr>
          <a:lstStyle>
            <a:lvl1pPr marL="0" indent="0">
              <a:buNone/>
              <a:defRPr sz="30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 temos pavadinimas</a:t>
            </a:r>
          </a:p>
        </p:txBody>
      </p:sp>
      <p:sp>
        <p:nvSpPr>
          <p:cNvPr id="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1111249" y="1673043"/>
            <a:ext cx="3040835" cy="340814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23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8" name="Table Placeholder 4"/>
          <p:cNvSpPr>
            <a:spLocks noGrp="1"/>
          </p:cNvSpPr>
          <p:nvPr>
            <p:ph type="tbl" sz="quarter" idx="18"/>
          </p:nvPr>
        </p:nvSpPr>
        <p:spPr>
          <a:xfrm>
            <a:off x="625475" y="2409825"/>
            <a:ext cx="10947400" cy="3752850"/>
          </a:xfrm>
        </p:spPr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14699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8213726" cy="612276"/>
          </a:xfrm>
        </p:spPr>
        <p:txBody>
          <a:bodyPr>
            <a:noAutofit/>
          </a:bodyPr>
          <a:lstStyle>
            <a:lvl1pPr marL="0" indent="0">
              <a:buNone/>
              <a:defRPr sz="30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 temos pavadinimas</a:t>
            </a:r>
          </a:p>
        </p:txBody>
      </p:sp>
      <p:sp>
        <p:nvSpPr>
          <p:cNvPr id="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1111249" y="1673043"/>
            <a:ext cx="3040835" cy="340814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23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5475" y="2419350"/>
            <a:ext cx="10947400" cy="3752850"/>
          </a:xfrm>
        </p:spPr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29470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25473" y="4450135"/>
            <a:ext cx="3066961" cy="1698116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..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625476" y="2546537"/>
            <a:ext cx="1174750" cy="1174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3" y="3909653"/>
            <a:ext cx="3040835" cy="340814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23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4543631" y="2546537"/>
            <a:ext cx="1174750" cy="1174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4543628" y="3909653"/>
            <a:ext cx="3040835" cy="340814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23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23" hasCustomPrompt="1"/>
          </p:nvPr>
        </p:nvSpPr>
        <p:spPr>
          <a:xfrm>
            <a:off x="8457475" y="2546537"/>
            <a:ext cx="1174750" cy="1174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8457472" y="3909653"/>
            <a:ext cx="3040835" cy="340814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23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4543628" y="4450135"/>
            <a:ext cx="3066961" cy="1698116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..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8457472" y="4450135"/>
            <a:ext cx="3066961" cy="1698116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..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731837" y="1102981"/>
            <a:ext cx="6535737" cy="55436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Skaidrės tema, temos pavadinimas</a:t>
            </a:r>
          </a:p>
        </p:txBody>
      </p:sp>
      <p:sp>
        <p:nvSpPr>
          <p:cNvPr id="22" name="Slide Number Placeholder 14"/>
          <p:cNvSpPr>
            <a:spLocks noGrp="1"/>
          </p:cNvSpPr>
          <p:nvPr>
            <p:ph type="sldNum" sz="quarter" idx="35"/>
          </p:nvPr>
        </p:nvSpPr>
        <p:spPr>
          <a:xfrm>
            <a:off x="731838" y="687546"/>
            <a:ext cx="2743200" cy="365125"/>
          </a:xfrm>
        </p:spPr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16211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25473" y="3071779"/>
            <a:ext cx="3920356" cy="695574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.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625476" y="187026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625470" y="5462554"/>
            <a:ext cx="3920356" cy="695574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.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625473" y="4261037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6400795" y="3071779"/>
            <a:ext cx="3920356" cy="695574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.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6400798" y="187026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6400795" y="5462554"/>
            <a:ext cx="3920356" cy="695574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.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6400798" y="4261037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731837" y="1102981"/>
            <a:ext cx="6535737" cy="55436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Skaidrės tema, temos pavadinimas</a:t>
            </a:r>
          </a:p>
        </p:txBody>
      </p:sp>
      <p:sp>
        <p:nvSpPr>
          <p:cNvPr id="12" name="Slide Number Placeholder 14"/>
          <p:cNvSpPr>
            <a:spLocks noGrp="1"/>
          </p:cNvSpPr>
          <p:nvPr>
            <p:ph type="sldNum" sz="quarter" idx="35"/>
          </p:nvPr>
        </p:nvSpPr>
        <p:spPr>
          <a:xfrm>
            <a:off x="731838" y="687546"/>
            <a:ext cx="2743200" cy="365125"/>
          </a:xfrm>
        </p:spPr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38049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625476" y="187026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625476" y="425151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4549776" y="187026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4549776" y="425151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24" name="Picture Placeholder 9"/>
          <p:cNvSpPr>
            <a:spLocks noGrp="1"/>
          </p:cNvSpPr>
          <p:nvPr>
            <p:ph type="pic" sz="quarter" idx="26" hasCustomPrompt="1"/>
          </p:nvPr>
        </p:nvSpPr>
        <p:spPr>
          <a:xfrm>
            <a:off x="8435973" y="187026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28" hasCustomPrompt="1"/>
          </p:nvPr>
        </p:nvSpPr>
        <p:spPr>
          <a:xfrm>
            <a:off x="8435973" y="425151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731837" y="1102981"/>
            <a:ext cx="6535737" cy="55436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Skaidrės tema, temos pavadinimas</a:t>
            </a:r>
          </a:p>
        </p:txBody>
      </p:sp>
      <p:sp>
        <p:nvSpPr>
          <p:cNvPr id="16" name="Slide Number Placeholder 14"/>
          <p:cNvSpPr>
            <a:spLocks noGrp="1"/>
          </p:cNvSpPr>
          <p:nvPr>
            <p:ph type="sldNum" sz="quarter" idx="35"/>
          </p:nvPr>
        </p:nvSpPr>
        <p:spPr>
          <a:xfrm>
            <a:off x="731838" y="687546"/>
            <a:ext cx="2743200" cy="365125"/>
          </a:xfrm>
        </p:spPr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625473" y="3071779"/>
            <a:ext cx="2849565" cy="695574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</a:t>
            </a:r>
            <a:r>
              <a:rPr lang="lt-LT"/>
              <a:t>.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4549773" y="3071779"/>
            <a:ext cx="2849565" cy="695574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</a:t>
            </a:r>
            <a:r>
              <a:rPr lang="lt-LT"/>
              <a:t>.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8" hasCustomPrompt="1"/>
          </p:nvPr>
        </p:nvSpPr>
        <p:spPr>
          <a:xfrm>
            <a:off x="8435970" y="3071779"/>
            <a:ext cx="2849565" cy="695574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</a:t>
            </a:r>
            <a:r>
              <a:rPr lang="lt-LT"/>
              <a:t>.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9" hasCustomPrompt="1"/>
          </p:nvPr>
        </p:nvSpPr>
        <p:spPr>
          <a:xfrm>
            <a:off x="625472" y="5453029"/>
            <a:ext cx="2849565" cy="695574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</a:t>
            </a:r>
            <a:r>
              <a:rPr lang="lt-LT"/>
              <a:t>.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4549773" y="5453029"/>
            <a:ext cx="2849565" cy="695574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</a:t>
            </a:r>
            <a:r>
              <a:rPr lang="lt-LT"/>
              <a:t>.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8435970" y="5453029"/>
            <a:ext cx="2849565" cy="695574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</a:t>
            </a:r>
            <a:r>
              <a:rPr lang="lt-L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90598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6218238" y="0"/>
            <a:ext cx="74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7066065" y="1317812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7066065" y="4108637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9723540" y="4108637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9723540" y="1317812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7066065" y="2915427"/>
            <a:ext cx="2041527" cy="370698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.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9723540" y="2915427"/>
            <a:ext cx="2041527" cy="370698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.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066065" y="5688883"/>
            <a:ext cx="2041527" cy="370698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.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9723540" y="5688883"/>
            <a:ext cx="2041527" cy="370698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.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4457336"/>
            <a:ext cx="3815897" cy="1698173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.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731838" y="2974623"/>
            <a:ext cx="3779837" cy="688975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300" b="0"/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731838" y="1102981"/>
            <a:ext cx="3921125" cy="91066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Skaidrės tema temos pavadinimas</a:t>
            </a:r>
          </a:p>
        </p:txBody>
      </p:sp>
      <p:sp>
        <p:nvSpPr>
          <p:cNvPr id="23" name="Slide Number Placeholder 19"/>
          <p:cNvSpPr>
            <a:spLocks noGrp="1"/>
          </p:cNvSpPr>
          <p:nvPr>
            <p:ph type="sldNum" sz="quarter" idx="27"/>
          </p:nvPr>
        </p:nvSpPr>
        <p:spPr>
          <a:xfrm>
            <a:off x="731838" y="687546"/>
            <a:ext cx="2743200" cy="365125"/>
          </a:xfrm>
        </p:spPr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40018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6218238" y="0"/>
            <a:ext cx="74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1017690" y="1317812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1017690" y="4108637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3675165" y="4108637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3675165" y="1317812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1017690" y="2915427"/>
            <a:ext cx="2041527" cy="370698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.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3675165" y="2915427"/>
            <a:ext cx="2041527" cy="370698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.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1017690" y="5688883"/>
            <a:ext cx="2041527" cy="370698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.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3675165" y="5688883"/>
            <a:ext cx="2041527" cy="370698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.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7142163" y="4457336"/>
            <a:ext cx="3815897" cy="1698173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.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7142163" y="2974623"/>
            <a:ext cx="3779837" cy="688975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300" b="0"/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7142163" y="1102981"/>
            <a:ext cx="3921125" cy="91066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Skaidrės tema temos pavadinimas</a:t>
            </a:r>
          </a:p>
        </p:txBody>
      </p:sp>
      <p:sp>
        <p:nvSpPr>
          <p:cNvPr id="27" name="Slide Number Placeholder 19"/>
          <p:cNvSpPr>
            <a:spLocks noGrp="1"/>
          </p:cNvSpPr>
          <p:nvPr>
            <p:ph type="sldNum" sz="quarter" idx="27"/>
          </p:nvPr>
        </p:nvSpPr>
        <p:spPr>
          <a:xfrm>
            <a:off x="731838" y="687546"/>
            <a:ext cx="2743200" cy="365125"/>
          </a:xfrm>
        </p:spPr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42835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2062480"/>
            <a:ext cx="10544175" cy="2356484"/>
          </a:xfrm>
        </p:spPr>
        <p:txBody>
          <a:bodyPr>
            <a:noAutofit/>
          </a:bodyPr>
          <a:lstStyle>
            <a:lvl1pPr marL="0" indent="0">
              <a:buNone/>
              <a:defRPr sz="80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s-ES"/>
              <a:t>LTG Link </a:t>
            </a:r>
            <a:r>
              <a:rPr lang="lt-LT"/>
              <a:t>misija</a:t>
            </a:r>
            <a:r>
              <a:rPr lang="es-ES"/>
              <a:t>:</a:t>
            </a:r>
            <a:r>
              <a:rPr lang="lt-LT"/>
              <a:t> ką mes darome ir kodėl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19124" y="4618989"/>
            <a:ext cx="8210551" cy="1038861"/>
          </a:xfrm>
        </p:spPr>
        <p:txBody>
          <a:bodyPr>
            <a:noAutofit/>
          </a:bodyPr>
          <a:lstStyle>
            <a:lvl1pPr marL="0" indent="0">
              <a:buNone/>
              <a:defRPr sz="3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/>
              <a:t>Jungiame žmones ir verslu</a:t>
            </a:r>
            <a:r>
              <a:rPr lang="en-US"/>
              <a:t>s, </a:t>
            </a:r>
            <a:r>
              <a:rPr lang="en-US" err="1"/>
              <a:t>kurdami</a:t>
            </a:r>
            <a:r>
              <a:rPr lang="en-US"/>
              <a:t> </a:t>
            </a:r>
            <a:r>
              <a:rPr lang="en-US" err="1"/>
              <a:t>nauj</a:t>
            </a:r>
            <a:r>
              <a:rPr lang="lt-LT"/>
              <a:t>ą keliavimo traukiniais kultūrą</a:t>
            </a:r>
          </a:p>
        </p:txBody>
      </p:sp>
    </p:spTree>
    <p:extLst>
      <p:ext uri="{BB962C8B-B14F-4D97-AF65-F5344CB8AC3E}">
        <p14:creationId xmlns:p14="http://schemas.microsoft.com/office/powerpoint/2010/main" val="1088424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25473" y="5188399"/>
            <a:ext cx="3066961" cy="969590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.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3" y="4485154"/>
            <a:ext cx="3040835" cy="50357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23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625473" y="3132120"/>
            <a:ext cx="3066961" cy="969590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.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625473" y="2428875"/>
            <a:ext cx="3040835" cy="50357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23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4537119" y="3132120"/>
            <a:ext cx="3066961" cy="969590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.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4537119" y="2428875"/>
            <a:ext cx="3040835" cy="50357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23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4537119" y="5188399"/>
            <a:ext cx="3066961" cy="96959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.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4537119" y="4485154"/>
            <a:ext cx="3040835" cy="50357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23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8457475" y="3132120"/>
            <a:ext cx="3066961" cy="969590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.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8457475" y="2428875"/>
            <a:ext cx="3040835" cy="50357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23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474891" y="5188399"/>
            <a:ext cx="3066961" cy="969590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.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8474891" y="4485154"/>
            <a:ext cx="3040835" cy="50357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23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35" hasCustomPrompt="1"/>
          </p:nvPr>
        </p:nvSpPr>
        <p:spPr>
          <a:xfrm>
            <a:off x="731838" y="1102981"/>
            <a:ext cx="3921125" cy="91066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Skaidrės tema temos pavadinimas</a:t>
            </a:r>
          </a:p>
        </p:txBody>
      </p:sp>
      <p:sp>
        <p:nvSpPr>
          <p:cNvPr id="16" name="Slide Number Placeholder 19"/>
          <p:cNvSpPr>
            <a:spLocks noGrp="1"/>
          </p:cNvSpPr>
          <p:nvPr>
            <p:ph type="sldNum" sz="quarter" idx="36"/>
          </p:nvPr>
        </p:nvSpPr>
        <p:spPr>
          <a:xfrm>
            <a:off x="731838" y="687546"/>
            <a:ext cx="2743200" cy="365125"/>
          </a:xfrm>
        </p:spPr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868321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1971675"/>
            <a:ext cx="2438400" cy="2438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2438400" y="1971675"/>
            <a:ext cx="2438400" cy="2438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876800" y="1971675"/>
            <a:ext cx="2438400" cy="2438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7315200" y="1974655"/>
            <a:ext cx="2438400" cy="2438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9753600" y="1974655"/>
            <a:ext cx="2438400" cy="2438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17591" y="4672400"/>
            <a:ext cx="1944584" cy="528249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buNone/>
              <a:defRPr sz="23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Vardas Pavardė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2637683" y="4672400"/>
            <a:ext cx="1944584" cy="528249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buNone/>
              <a:defRPr sz="23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Vardas Pavardė</a:t>
            </a:r>
          </a:p>
        </p:txBody>
      </p:sp>
      <p:sp>
        <p:nvSpPr>
          <p:cNvPr id="32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5076083" y="4672400"/>
            <a:ext cx="1944584" cy="528249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buNone/>
              <a:defRPr sz="23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Vardas Pavardė</a:t>
            </a:r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514483" y="4672400"/>
            <a:ext cx="1944584" cy="528249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buNone/>
              <a:defRPr sz="23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Vardas Pavardė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9952883" y="4672400"/>
            <a:ext cx="1944584" cy="528249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buNone/>
              <a:defRPr sz="23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Vardas Pavardė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217592" y="5353050"/>
            <a:ext cx="1944584" cy="1162050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</a:t>
            </a:r>
            <a:r>
              <a:rPr lang="lt-LT"/>
              <a:t>.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2637683" y="5353050"/>
            <a:ext cx="1944584" cy="1162050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</a:t>
            </a:r>
            <a:r>
              <a:rPr lang="lt-LT"/>
              <a:t>.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5076083" y="5353050"/>
            <a:ext cx="1944584" cy="1162050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</a:t>
            </a:r>
            <a:r>
              <a:rPr lang="lt-LT"/>
              <a:t>.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38" hasCustomPrompt="1"/>
          </p:nvPr>
        </p:nvSpPr>
        <p:spPr>
          <a:xfrm>
            <a:off x="7514483" y="5353050"/>
            <a:ext cx="1944584" cy="1162050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</a:t>
            </a:r>
            <a:r>
              <a:rPr lang="lt-LT"/>
              <a:t>.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39" hasCustomPrompt="1"/>
          </p:nvPr>
        </p:nvSpPr>
        <p:spPr>
          <a:xfrm>
            <a:off x="9952883" y="5353050"/>
            <a:ext cx="1944584" cy="1162050"/>
          </a:xfrm>
        </p:spPr>
        <p:txBody>
          <a:bodyPr>
            <a:noAutofit/>
          </a:bodyPr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</a:t>
            </a:r>
            <a:r>
              <a:rPr lang="lt-LT"/>
              <a:t>.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731837" y="1102981"/>
            <a:ext cx="6535737" cy="55436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Skaidrės tema, temos pavadinimas</a:t>
            </a:r>
          </a:p>
        </p:txBody>
      </p:sp>
      <p:sp>
        <p:nvSpPr>
          <p:cNvPr id="19" name="Slide Number Placeholder 14"/>
          <p:cNvSpPr>
            <a:spLocks noGrp="1"/>
          </p:cNvSpPr>
          <p:nvPr>
            <p:ph type="sldNum" sz="quarter" idx="41"/>
          </p:nvPr>
        </p:nvSpPr>
        <p:spPr>
          <a:xfrm>
            <a:off x="731838" y="687546"/>
            <a:ext cx="2743200" cy="365125"/>
          </a:xfrm>
        </p:spPr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51532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568100"/>
            <a:ext cx="6380888" cy="298678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lt-LT"/>
              <a:t>Prezentacijos pavadinimas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892177"/>
            <a:ext cx="1809342" cy="1184274"/>
          </a:xfrm>
        </p:spPr>
        <p:txBody>
          <a:bodyPr>
            <a:noAutofit/>
          </a:bodyPr>
          <a:lstStyle>
            <a:lvl1pPr marL="0" indent="0">
              <a:buNone/>
              <a:defRPr sz="8800" b="1" baseline="0">
                <a:solidFill>
                  <a:schemeClr val="tx2"/>
                </a:solidFill>
                <a:latin typeface="Arial" panose="020B0604020202020204" pitchFamily="34" charset="0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01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419350" y="892175"/>
            <a:ext cx="7410450" cy="3776437"/>
          </a:xfrm>
        </p:spPr>
        <p:txBody>
          <a:bodyPr/>
          <a:lstStyle>
            <a:lvl1pPr marL="0" indent="0">
              <a:buNone/>
              <a:defRPr sz="8800" b="1" baseline="0">
                <a:latin typeface="Arial" panose="020B0604020202020204" pitchFamily="34" charset="0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Tarpinės skaidrės pavadinimas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419350" y="5878286"/>
            <a:ext cx="6394450" cy="374650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lt-LT"/>
              <a:t>Trumpas apibūdinimas</a:t>
            </a:r>
          </a:p>
        </p:txBody>
      </p:sp>
    </p:spTree>
    <p:extLst>
      <p:ext uri="{BB962C8B-B14F-4D97-AF65-F5344CB8AC3E}">
        <p14:creationId xmlns:p14="http://schemas.microsoft.com/office/powerpoint/2010/main" val="1056543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3" y="798513"/>
            <a:ext cx="8335647" cy="76358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 </a:t>
            </a:r>
            <a:r>
              <a:rPr lang="en-US" err="1"/>
              <a:t>proceso</a:t>
            </a:r>
            <a:r>
              <a:rPr lang="lt-LT"/>
              <a:t> pavadinimas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625475" y="2055813"/>
            <a:ext cx="10956925" cy="1157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  <a:endParaRPr lang="lt-LT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625473" y="4808520"/>
            <a:ext cx="2041527" cy="138273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L</a:t>
            </a:r>
            <a:r>
              <a:rPr lang="lt-LT" err="1"/>
              <a:t>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2787648" y="4808520"/>
            <a:ext cx="2041527" cy="138273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L</a:t>
            </a:r>
            <a:r>
              <a:rPr lang="lt-LT" err="1"/>
              <a:t>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4949823" y="4808520"/>
            <a:ext cx="2041527" cy="138273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L</a:t>
            </a:r>
            <a:r>
              <a:rPr lang="lt-LT" err="1"/>
              <a:t>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7102473" y="4808520"/>
            <a:ext cx="2041527" cy="138273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L</a:t>
            </a:r>
            <a:r>
              <a:rPr lang="lt-LT" err="1"/>
              <a:t>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9264648" y="4808520"/>
            <a:ext cx="2041527" cy="138273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L</a:t>
            </a:r>
            <a:r>
              <a:rPr lang="lt-LT" err="1"/>
              <a:t>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25473" y="4305300"/>
            <a:ext cx="2041527" cy="38100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</a:t>
            </a:r>
            <a:r>
              <a:rPr lang="lt-LT" err="1"/>
              <a:t>ntraštė</a:t>
            </a:r>
            <a:endParaRPr lang="lt-LT"/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2787648" y="4305300"/>
            <a:ext cx="2041527" cy="38100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</a:t>
            </a:r>
            <a:r>
              <a:rPr lang="lt-LT" err="1"/>
              <a:t>ntraštė</a:t>
            </a:r>
            <a:endParaRPr lang="lt-LT"/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4949822" y="4305300"/>
            <a:ext cx="2041527" cy="38100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</a:t>
            </a:r>
            <a:r>
              <a:rPr lang="lt-LT" err="1"/>
              <a:t>ntraštė</a:t>
            </a:r>
            <a:endParaRPr lang="lt-LT"/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7111996" y="4305300"/>
            <a:ext cx="2041527" cy="38100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</a:t>
            </a:r>
            <a:r>
              <a:rPr lang="lt-LT" err="1"/>
              <a:t>ntraštė</a:t>
            </a:r>
            <a:endParaRPr lang="lt-LT"/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9274170" y="4305300"/>
            <a:ext cx="2041527" cy="38100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</a:t>
            </a:r>
            <a:r>
              <a:rPr lang="lt-LT" err="1"/>
              <a:t>ntraštė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579388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367280"/>
            <a:ext cx="8724900" cy="1414145"/>
          </a:xfrm>
        </p:spPr>
        <p:txBody>
          <a:bodyPr>
            <a:noAutofit/>
          </a:bodyPr>
          <a:lstStyle>
            <a:lvl1pPr marL="0" indent="0">
              <a:buNone/>
              <a:defRPr sz="80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Jūsų klausimai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878286"/>
            <a:ext cx="6394450" cy="374650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lt-LT"/>
              <a:t>Pranešimo tema</a:t>
            </a:r>
          </a:p>
        </p:txBody>
      </p:sp>
    </p:spTree>
    <p:extLst>
      <p:ext uri="{BB962C8B-B14F-4D97-AF65-F5344CB8AC3E}">
        <p14:creationId xmlns:p14="http://schemas.microsoft.com/office/powerpoint/2010/main" val="1873631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419350" y="892176"/>
            <a:ext cx="8405404" cy="2547710"/>
          </a:xfrm>
        </p:spPr>
        <p:txBody>
          <a:bodyPr>
            <a:normAutofit/>
          </a:bodyPr>
          <a:lstStyle>
            <a:lvl1pPr marL="0" indent="0">
              <a:buNone/>
              <a:defRPr sz="8000" b="1" baseline="0">
                <a:latin typeface="Arial" panose="020B0604020202020204" pitchFamily="34" charset="0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Ačiū!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419350" y="5878286"/>
            <a:ext cx="6394450" cy="374650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lt-LT"/>
              <a:t>Pranešėjo vardas pavardė, pranešėjo pareigos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612775" y="527051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59124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364605" y="1767522"/>
            <a:ext cx="3462791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Atstovybių tinklas: Baltarusija (Minskas), Rusija </a:t>
            </a:r>
            <a:r>
              <a:rPr lang="fi-FI"/>
              <a:t>(Maskva), Kinija (Pekinas), Lenkija (Varšuva)</a:t>
            </a:r>
            <a:endParaRPr lang="lt-LT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3413760"/>
            <a:ext cx="1550352" cy="443865"/>
          </a:xfr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443,7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2560320" y="3413760"/>
            <a:ext cx="1562824" cy="443865"/>
          </a:xfr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52.6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401275" y="3413759"/>
            <a:ext cx="1547406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3.77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6242230" y="3413759"/>
            <a:ext cx="1547024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7400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8067766" y="3413758"/>
            <a:ext cx="1556294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&gt;20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9902572" y="3413757"/>
            <a:ext cx="1561717" cy="443865"/>
          </a:xfr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3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738902" y="5629638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Pardavimo pajamos 2017 m. </a:t>
            </a:r>
            <a:r>
              <a:rPr lang="lt-LT" err="1"/>
              <a:t>mln</a:t>
            </a:r>
            <a:r>
              <a:rPr lang="lt-LT"/>
              <a:t> EUR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2605167" y="5629638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Pardavimo pajamos 2017 m. </a:t>
            </a:r>
            <a:r>
              <a:rPr lang="lt-LT" err="1"/>
              <a:t>mln</a:t>
            </a:r>
            <a:r>
              <a:rPr lang="lt-LT"/>
              <a:t> EUR 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4405011" y="5629638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Vežtų keleivių skaičius per 2017 m., mln.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6242230" y="5629638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Personalo skaičius 2018 m.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8079449" y="5629638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Paslaugų teikimo geografija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9923996" y="5629638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Lietuvą kertantys tarptautiniai transporto koridoriai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738901" y="6080488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+10,8%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2604277" y="6080488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+10,8%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4404122" y="6080488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0.7%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731838" y="1102981"/>
            <a:ext cx="4825682" cy="5988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Trečio ketvirčio rodikliai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5799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52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1377950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</a:t>
            </a:r>
          </a:p>
          <a:p>
            <a:pPr lvl="0"/>
            <a:r>
              <a:rPr lang="lt-LT"/>
              <a:t>temos pavadinimas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320357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111874" y="320357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25473" y="4160134"/>
            <a:ext cx="4559985" cy="1997598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ad</a:t>
            </a:r>
            <a:r>
              <a:rPr lang="lt-LT"/>
              <a:t> minim </a:t>
            </a:r>
            <a:r>
              <a:rPr lang="lt-LT" err="1"/>
              <a:t>veniam</a:t>
            </a:r>
            <a:r>
              <a:rPr lang="lt-LT"/>
              <a:t>, </a:t>
            </a:r>
            <a:r>
              <a:rPr lang="lt-LT" err="1"/>
              <a:t>quis</a:t>
            </a:r>
            <a:r>
              <a:rPr lang="lt-LT"/>
              <a:t> </a:t>
            </a:r>
            <a:r>
              <a:rPr lang="lt-LT" err="1"/>
              <a:t>nostrud</a:t>
            </a:r>
            <a:r>
              <a:rPr lang="lt-LT"/>
              <a:t> </a:t>
            </a:r>
            <a:r>
              <a:rPr lang="lt-LT" err="1"/>
              <a:t>exerci</a:t>
            </a:r>
            <a:r>
              <a:rPr lang="lt-LT"/>
              <a:t> </a:t>
            </a:r>
            <a:r>
              <a:rPr lang="lt-LT" err="1"/>
              <a:t>tation</a:t>
            </a:r>
            <a:r>
              <a:rPr lang="lt-LT"/>
              <a:t> </a:t>
            </a:r>
            <a:r>
              <a:rPr lang="lt-LT" err="1"/>
              <a:t>ullamcorper</a:t>
            </a:r>
            <a:r>
              <a:rPr lang="lt-LT"/>
              <a:t> </a:t>
            </a:r>
            <a:r>
              <a:rPr lang="lt-LT" err="1"/>
              <a:t>suscipit</a:t>
            </a:r>
            <a:r>
              <a:rPr lang="lt-LT"/>
              <a:t> </a:t>
            </a:r>
            <a:r>
              <a:rPr lang="lt-LT" err="1"/>
              <a:t>lobortis</a:t>
            </a:r>
            <a:r>
              <a:rPr lang="lt-LT"/>
              <a:t> </a:t>
            </a:r>
            <a:r>
              <a:rPr lang="lt-LT" err="1"/>
              <a:t>nisl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.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111874" y="4160134"/>
            <a:ext cx="4559985" cy="1997598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ad</a:t>
            </a:r>
            <a:r>
              <a:rPr lang="lt-LT"/>
              <a:t> minim </a:t>
            </a:r>
            <a:r>
              <a:rPr lang="lt-LT" err="1"/>
              <a:t>veniam</a:t>
            </a:r>
            <a:r>
              <a:rPr lang="lt-LT"/>
              <a:t>, </a:t>
            </a:r>
            <a:r>
              <a:rPr lang="lt-LT" err="1"/>
              <a:t>quis</a:t>
            </a:r>
            <a:r>
              <a:rPr lang="lt-LT"/>
              <a:t> </a:t>
            </a:r>
            <a:r>
              <a:rPr lang="lt-LT" err="1"/>
              <a:t>nostrud</a:t>
            </a:r>
            <a:r>
              <a:rPr lang="lt-LT"/>
              <a:t> </a:t>
            </a:r>
            <a:r>
              <a:rPr lang="lt-LT" err="1"/>
              <a:t>exerci</a:t>
            </a:r>
            <a:r>
              <a:rPr lang="lt-LT"/>
              <a:t> </a:t>
            </a:r>
            <a:r>
              <a:rPr lang="lt-LT" err="1"/>
              <a:t>tation</a:t>
            </a:r>
            <a:r>
              <a:rPr lang="lt-LT"/>
              <a:t> </a:t>
            </a:r>
            <a:r>
              <a:rPr lang="lt-LT" err="1"/>
              <a:t>ullamcorper</a:t>
            </a:r>
            <a:r>
              <a:rPr lang="lt-LT"/>
              <a:t> </a:t>
            </a:r>
            <a:r>
              <a:rPr lang="lt-LT" err="1"/>
              <a:t>suscipit</a:t>
            </a:r>
            <a:r>
              <a:rPr lang="lt-LT"/>
              <a:t> </a:t>
            </a:r>
            <a:r>
              <a:rPr lang="lt-LT" err="1"/>
              <a:t>lobortis</a:t>
            </a:r>
            <a:r>
              <a:rPr lang="lt-LT"/>
              <a:t> </a:t>
            </a:r>
            <a:r>
              <a:rPr lang="lt-LT" err="1"/>
              <a:t>nisl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3519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lt-LT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09192" y="5878286"/>
            <a:ext cx="6380888" cy="298678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err="1"/>
              <a:t>Prane</a:t>
            </a:r>
            <a:r>
              <a:rPr lang="lt-LT" err="1"/>
              <a:t>šėjas</a:t>
            </a:r>
            <a:r>
              <a:rPr lang="lt-LT"/>
              <a:t>, pranešėjo pareigos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192" y="2672080"/>
            <a:ext cx="6076088" cy="2042159"/>
          </a:xfrm>
        </p:spPr>
        <p:txBody>
          <a:bodyPr>
            <a:noAutofit/>
          </a:bodyPr>
          <a:lstStyle>
            <a:lvl1pPr marL="0" indent="0">
              <a:buNone/>
              <a:defRPr sz="6500" b="1" baseline="0"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Prezentacijos pavadinimas</a:t>
            </a:r>
          </a:p>
        </p:txBody>
      </p:sp>
    </p:spTree>
    <p:extLst>
      <p:ext uri="{BB962C8B-B14F-4D97-AF65-F5344CB8AC3E}">
        <p14:creationId xmlns:p14="http://schemas.microsoft.com/office/powerpoint/2010/main" val="23948086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672080"/>
            <a:ext cx="7569608" cy="2042159"/>
          </a:xfrm>
        </p:spPr>
        <p:txBody>
          <a:bodyPr>
            <a:noAutofit/>
          </a:bodyPr>
          <a:lstStyle>
            <a:lvl1pPr marL="0" indent="0">
              <a:buNone/>
              <a:defRPr sz="6500" b="1" baseline="0"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Tarpines skaidrės pavadinimas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09192" y="5878286"/>
            <a:ext cx="6380888" cy="298678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lt-LT"/>
              <a:t>Trumpas apibūdinimas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7147"/>
            <a:ext cx="990600" cy="922338"/>
          </a:xfrm>
        </p:spPr>
        <p:txBody>
          <a:bodyPr>
            <a:normAutofit/>
          </a:bodyPr>
          <a:lstStyle>
            <a:lvl1pPr marL="0" indent="0">
              <a:buNone/>
              <a:defRPr sz="5600" b="1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131752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6218238" y="0"/>
            <a:ext cx="74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6591300" y="0"/>
            <a:ext cx="5600700" cy="6858000"/>
          </a:xfrm>
          <a:custGeom>
            <a:avLst/>
            <a:gdLst>
              <a:gd name="connsiteX0" fmla="*/ 0 w 5600700"/>
              <a:gd name="connsiteY0" fmla="*/ 1862137 h 6858000"/>
              <a:gd name="connsiteX1" fmla="*/ 1 w 5600700"/>
              <a:gd name="connsiteY1" fmla="*/ 1862138 h 6858000"/>
              <a:gd name="connsiteX2" fmla="*/ 0 w 5600700"/>
              <a:gd name="connsiteY2" fmla="*/ 1862139 h 6858000"/>
              <a:gd name="connsiteX3" fmla="*/ 0 w 5600700"/>
              <a:gd name="connsiteY3" fmla="*/ 0 h 6858000"/>
              <a:gd name="connsiteX4" fmla="*/ 5600700 w 5600700"/>
              <a:gd name="connsiteY4" fmla="*/ 0 h 6858000"/>
              <a:gd name="connsiteX5" fmla="*/ 5600700 w 5600700"/>
              <a:gd name="connsiteY5" fmla="*/ 6858000 h 6858000"/>
              <a:gd name="connsiteX6" fmla="*/ 374651 w 5600700"/>
              <a:gd name="connsiteY6" fmla="*/ 6858000 h 6858000"/>
              <a:gd name="connsiteX7" fmla="*/ 374651 w 5600700"/>
              <a:gd name="connsiteY7" fmla="*/ 6851074 h 6858000"/>
              <a:gd name="connsiteX8" fmla="*/ 374651 w 5600700"/>
              <a:gd name="connsiteY8" fmla="*/ 2500313 h 6858000"/>
              <a:gd name="connsiteX9" fmla="*/ 243922 w 5600700"/>
              <a:gd name="connsiteY9" fmla="*/ 2141538 h 6858000"/>
              <a:gd name="connsiteX10" fmla="*/ 80514 w 5600700"/>
              <a:gd name="connsiteY10" fmla="*/ 1954362 h 6858000"/>
              <a:gd name="connsiteX11" fmla="*/ 1 w 5600700"/>
              <a:gd name="connsiteY11" fmla="*/ 1862138 h 6858000"/>
              <a:gd name="connsiteX12" fmla="*/ 3813 w 5600700"/>
              <a:gd name="connsiteY12" fmla="*/ 1857773 h 6858000"/>
              <a:gd name="connsiteX13" fmla="*/ 243922 w 5600700"/>
              <a:gd name="connsiteY13" fmla="*/ 1582738 h 6858000"/>
              <a:gd name="connsiteX14" fmla="*/ 374651 w 5600700"/>
              <a:gd name="connsiteY14" fmla="*/ 1223963 h 6858000"/>
              <a:gd name="connsiteX15" fmla="*/ 374651 w 5600700"/>
              <a:gd name="connsiteY15" fmla="*/ 1588 h 6858000"/>
              <a:gd name="connsiteX16" fmla="*/ 0 w 5600700"/>
              <a:gd name="connsiteY16" fmla="*/ 15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00700" h="6858000">
                <a:moveTo>
                  <a:pt x="0" y="1862137"/>
                </a:moveTo>
                <a:lnTo>
                  <a:pt x="1" y="1862138"/>
                </a:lnTo>
                <a:lnTo>
                  <a:pt x="0" y="1862139"/>
                </a:lnTo>
                <a:close/>
                <a:moveTo>
                  <a:pt x="0" y="0"/>
                </a:moveTo>
                <a:lnTo>
                  <a:pt x="5600700" y="0"/>
                </a:lnTo>
                <a:lnTo>
                  <a:pt x="5600700" y="6858000"/>
                </a:lnTo>
                <a:lnTo>
                  <a:pt x="374651" y="6858000"/>
                </a:lnTo>
                <a:lnTo>
                  <a:pt x="374651" y="6851074"/>
                </a:lnTo>
                <a:cubicBezTo>
                  <a:pt x="374651" y="6791475"/>
                  <a:pt x="374651" y="6314679"/>
                  <a:pt x="374651" y="2500313"/>
                </a:cubicBezTo>
                <a:cubicBezTo>
                  <a:pt x="374651" y="2365376"/>
                  <a:pt x="328418" y="2236788"/>
                  <a:pt x="243922" y="2141538"/>
                </a:cubicBezTo>
                <a:cubicBezTo>
                  <a:pt x="243922" y="2141538"/>
                  <a:pt x="243922" y="2141538"/>
                  <a:pt x="80514" y="1954362"/>
                </a:cubicBezTo>
                <a:lnTo>
                  <a:pt x="1" y="1862138"/>
                </a:lnTo>
                <a:lnTo>
                  <a:pt x="3813" y="1857773"/>
                </a:lnTo>
                <a:cubicBezTo>
                  <a:pt x="15246" y="1844676"/>
                  <a:pt x="60982" y="1792288"/>
                  <a:pt x="243922" y="1582738"/>
                </a:cubicBezTo>
                <a:cubicBezTo>
                  <a:pt x="328418" y="1487488"/>
                  <a:pt x="374651" y="1358901"/>
                  <a:pt x="374651" y="1223963"/>
                </a:cubicBezTo>
                <a:cubicBezTo>
                  <a:pt x="374651" y="1223963"/>
                  <a:pt x="374651" y="1223963"/>
                  <a:pt x="374651" y="1588"/>
                </a:cubicBezTo>
                <a:lnTo>
                  <a:pt x="0" y="15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lt-LT"/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56" y="0"/>
            <a:ext cx="748607" cy="68580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1377950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</a:t>
            </a:r>
          </a:p>
          <a:p>
            <a:pPr lvl="0"/>
            <a:r>
              <a:rPr lang="lt-LT"/>
              <a:t>temos pavadinimas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320357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25474" y="4284616"/>
            <a:ext cx="4608377" cy="1873115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ad</a:t>
            </a:r>
            <a:r>
              <a:rPr lang="lt-LT"/>
              <a:t> minim </a:t>
            </a:r>
            <a:r>
              <a:rPr lang="lt-LT" err="1"/>
              <a:t>veniam</a:t>
            </a:r>
            <a:r>
              <a:rPr lang="lt-LT"/>
              <a:t>, </a:t>
            </a:r>
            <a:r>
              <a:rPr lang="lt-LT" err="1"/>
              <a:t>quis</a:t>
            </a:r>
            <a:r>
              <a:rPr lang="lt-LT"/>
              <a:t> </a:t>
            </a:r>
            <a:r>
              <a:rPr lang="lt-LT" err="1"/>
              <a:t>nostrud</a:t>
            </a:r>
            <a:r>
              <a:rPr lang="lt-LT"/>
              <a:t> </a:t>
            </a:r>
            <a:r>
              <a:rPr lang="lt-LT" err="1"/>
              <a:t>exerci</a:t>
            </a:r>
            <a:r>
              <a:rPr lang="lt-LT"/>
              <a:t> </a:t>
            </a:r>
            <a:r>
              <a:rPr lang="lt-LT" err="1"/>
              <a:t>tation</a:t>
            </a:r>
            <a:r>
              <a:rPr lang="lt-LT"/>
              <a:t> </a:t>
            </a:r>
            <a:r>
              <a:rPr lang="lt-LT" err="1"/>
              <a:t>ullamcorper</a:t>
            </a:r>
            <a:r>
              <a:rPr lang="lt-LT"/>
              <a:t> </a:t>
            </a:r>
            <a:r>
              <a:rPr lang="lt-LT" err="1"/>
              <a:t>suscipit</a:t>
            </a:r>
            <a:r>
              <a:rPr lang="lt-LT"/>
              <a:t> </a:t>
            </a:r>
            <a:r>
              <a:rPr lang="lt-LT" err="1"/>
              <a:t>lobortis</a:t>
            </a:r>
            <a:r>
              <a:rPr lang="lt-LT"/>
              <a:t> </a:t>
            </a:r>
            <a:r>
              <a:rPr lang="lt-LT" err="1"/>
              <a:t>nisl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lorem</a:t>
            </a:r>
            <a:r>
              <a:rPr lang="lt-L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9457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1377950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</a:t>
            </a:r>
          </a:p>
          <a:p>
            <a:pPr lvl="0"/>
            <a:r>
              <a:rPr lang="lt-LT"/>
              <a:t>temos pavadinimas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320357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111874" y="320357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25473" y="4160134"/>
            <a:ext cx="4559985" cy="1997598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ad</a:t>
            </a:r>
            <a:r>
              <a:rPr lang="lt-LT"/>
              <a:t> minim </a:t>
            </a:r>
            <a:r>
              <a:rPr lang="lt-LT" err="1"/>
              <a:t>veniam</a:t>
            </a:r>
            <a:r>
              <a:rPr lang="lt-LT"/>
              <a:t>, </a:t>
            </a:r>
            <a:r>
              <a:rPr lang="lt-LT" err="1"/>
              <a:t>quis</a:t>
            </a:r>
            <a:r>
              <a:rPr lang="lt-LT"/>
              <a:t> </a:t>
            </a:r>
            <a:r>
              <a:rPr lang="lt-LT" err="1"/>
              <a:t>nostrud</a:t>
            </a:r>
            <a:r>
              <a:rPr lang="lt-LT"/>
              <a:t> </a:t>
            </a:r>
            <a:r>
              <a:rPr lang="lt-LT" err="1"/>
              <a:t>exerci</a:t>
            </a:r>
            <a:r>
              <a:rPr lang="lt-LT"/>
              <a:t> </a:t>
            </a:r>
            <a:r>
              <a:rPr lang="lt-LT" err="1"/>
              <a:t>tation</a:t>
            </a:r>
            <a:r>
              <a:rPr lang="lt-LT"/>
              <a:t> </a:t>
            </a:r>
            <a:r>
              <a:rPr lang="lt-LT" err="1"/>
              <a:t>ullamcorper</a:t>
            </a:r>
            <a:r>
              <a:rPr lang="lt-LT"/>
              <a:t> </a:t>
            </a:r>
            <a:r>
              <a:rPr lang="lt-LT" err="1"/>
              <a:t>suscipit</a:t>
            </a:r>
            <a:r>
              <a:rPr lang="lt-LT"/>
              <a:t> </a:t>
            </a:r>
            <a:r>
              <a:rPr lang="lt-LT" err="1"/>
              <a:t>lobortis</a:t>
            </a:r>
            <a:r>
              <a:rPr lang="lt-LT"/>
              <a:t> </a:t>
            </a:r>
            <a:r>
              <a:rPr lang="lt-LT" err="1"/>
              <a:t>nisl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.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111874" y="4160134"/>
            <a:ext cx="4559985" cy="1997598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ad</a:t>
            </a:r>
            <a:r>
              <a:rPr lang="lt-LT"/>
              <a:t> minim </a:t>
            </a:r>
            <a:r>
              <a:rPr lang="lt-LT" err="1"/>
              <a:t>veniam</a:t>
            </a:r>
            <a:r>
              <a:rPr lang="lt-LT"/>
              <a:t>, </a:t>
            </a:r>
            <a:r>
              <a:rPr lang="lt-LT" err="1"/>
              <a:t>quis</a:t>
            </a:r>
            <a:r>
              <a:rPr lang="lt-LT"/>
              <a:t> </a:t>
            </a:r>
            <a:r>
              <a:rPr lang="lt-LT" err="1"/>
              <a:t>nostrud</a:t>
            </a:r>
            <a:r>
              <a:rPr lang="lt-LT"/>
              <a:t> </a:t>
            </a:r>
            <a:r>
              <a:rPr lang="lt-LT" err="1"/>
              <a:t>exerci</a:t>
            </a:r>
            <a:r>
              <a:rPr lang="lt-LT"/>
              <a:t> </a:t>
            </a:r>
            <a:r>
              <a:rPr lang="lt-LT" err="1"/>
              <a:t>tation</a:t>
            </a:r>
            <a:r>
              <a:rPr lang="lt-LT"/>
              <a:t> </a:t>
            </a:r>
            <a:r>
              <a:rPr lang="lt-LT" err="1"/>
              <a:t>ullamcorper</a:t>
            </a:r>
            <a:r>
              <a:rPr lang="lt-LT"/>
              <a:t> </a:t>
            </a:r>
            <a:r>
              <a:rPr lang="lt-LT" err="1"/>
              <a:t>suscipit</a:t>
            </a:r>
            <a:r>
              <a:rPr lang="lt-LT"/>
              <a:t> </a:t>
            </a:r>
            <a:r>
              <a:rPr lang="lt-LT" err="1"/>
              <a:t>lobortis</a:t>
            </a:r>
            <a:r>
              <a:rPr lang="lt-LT"/>
              <a:t> </a:t>
            </a:r>
            <a:r>
              <a:rPr lang="lt-LT" err="1"/>
              <a:t>nisl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08685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80676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Įmonės raida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23595" y="2284095"/>
            <a:ext cx="2925446" cy="450850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1859 – </a:t>
            </a:r>
            <a:r>
              <a:rPr lang="lt-LT" err="1"/>
              <a:t>ieji</a:t>
            </a:r>
            <a:r>
              <a:rPr lang="lt-LT"/>
              <a:t> metai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4772" y="2292350"/>
            <a:ext cx="2925446" cy="450850"/>
          </a:xfrm>
        </p:spPr>
        <p:txBody>
          <a:bodyPr anchor="ctr">
            <a:normAutofit/>
          </a:bodyPr>
          <a:lstStyle>
            <a:lvl1pPr marL="0" indent="0">
              <a:buNone/>
              <a:defRPr sz="18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Lietuvos geležinkeliai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244975" y="2292350"/>
            <a:ext cx="1675765" cy="450850"/>
          </a:xfrm>
        </p:spPr>
        <p:txBody>
          <a:bodyPr anchor="ctr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Lietuvos geležinkelio pradžia – nutiesti pirmieji bėgiai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9766469" y="2292350"/>
            <a:ext cx="1675765" cy="450850"/>
          </a:xfrm>
        </p:spPr>
        <p:txBody>
          <a:bodyPr anchor="ctr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Yra viena didžiausių ir moderniausių transporto įmonių Lietuvoje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969752" y="3413760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443,7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2836017" y="3413760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52.6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634972" y="3413759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3.77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6501237" y="3413759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7400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8300192" y="3413758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&gt;20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10182757" y="3413757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3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738902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Pardavimo pajamos 2017 m. </a:t>
            </a:r>
            <a:r>
              <a:rPr lang="lt-LT" err="1"/>
              <a:t>mln</a:t>
            </a:r>
            <a:r>
              <a:rPr lang="lt-LT"/>
              <a:t> EUR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2605167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Pardavimo pajamos 2017 m. </a:t>
            </a:r>
            <a:r>
              <a:rPr lang="lt-LT" err="1"/>
              <a:t>mln</a:t>
            </a:r>
            <a:r>
              <a:rPr lang="lt-LT"/>
              <a:t> EUR 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4405011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Vežtų keleivių skaičius per 2017 m., mln.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6270387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Personalo skaičius 2018 m.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8135763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Paslaugų teikimo geografija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10001139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Lietuvą kertantys tarptautiniai transporto koridoriai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738901" y="4890770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+10,8%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2604277" y="4890770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+10,8%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4404122" y="4890770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0.7%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3936968" y="5855063"/>
            <a:ext cx="4318064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Atstovybių tinklas: Baltarusija (Minskas), Rusija </a:t>
            </a:r>
            <a:r>
              <a:rPr lang="fi-FI"/>
              <a:t>(Maskva), Kinija (Pekinas), Lenkija (Varšuva)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48240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6218238" y="0"/>
            <a:ext cx="74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>
              <a:latin typeface="Arial" panose="020B0604020202020204" pitchFamily="34" charset="0"/>
            </a:endParaRP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4457336"/>
            <a:ext cx="3815897" cy="1698173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.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69963" y="2974623"/>
            <a:ext cx="3541712" cy="688975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300" b="0"/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731838" y="1102981"/>
            <a:ext cx="3921125" cy="91066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Skaidrės tema temos pavadinimas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67" y="0"/>
            <a:ext cx="748607" cy="6858000"/>
          </a:xfrm>
          <a:prstGeom prst="rect">
            <a:avLst/>
          </a:prstGeom>
        </p:spPr>
      </p:pic>
      <p:sp>
        <p:nvSpPr>
          <p:cNvPr id="38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203370" y="-10160"/>
            <a:ext cx="7043420" cy="6868160"/>
          </a:xfrm>
          <a:custGeom>
            <a:avLst/>
            <a:gdLst>
              <a:gd name="connsiteX0" fmla="*/ 0 w 5600700"/>
              <a:gd name="connsiteY0" fmla="*/ 1862137 h 6858000"/>
              <a:gd name="connsiteX1" fmla="*/ 1 w 5600700"/>
              <a:gd name="connsiteY1" fmla="*/ 1862138 h 6858000"/>
              <a:gd name="connsiteX2" fmla="*/ 0 w 5600700"/>
              <a:gd name="connsiteY2" fmla="*/ 1862139 h 6858000"/>
              <a:gd name="connsiteX3" fmla="*/ 0 w 5600700"/>
              <a:gd name="connsiteY3" fmla="*/ 0 h 6858000"/>
              <a:gd name="connsiteX4" fmla="*/ 5600700 w 5600700"/>
              <a:gd name="connsiteY4" fmla="*/ 0 h 6858000"/>
              <a:gd name="connsiteX5" fmla="*/ 5600700 w 5600700"/>
              <a:gd name="connsiteY5" fmla="*/ 6858000 h 6858000"/>
              <a:gd name="connsiteX6" fmla="*/ 374651 w 5600700"/>
              <a:gd name="connsiteY6" fmla="*/ 6858000 h 6858000"/>
              <a:gd name="connsiteX7" fmla="*/ 374651 w 5600700"/>
              <a:gd name="connsiteY7" fmla="*/ 6851074 h 6858000"/>
              <a:gd name="connsiteX8" fmla="*/ 374651 w 5600700"/>
              <a:gd name="connsiteY8" fmla="*/ 2500313 h 6858000"/>
              <a:gd name="connsiteX9" fmla="*/ 243922 w 5600700"/>
              <a:gd name="connsiteY9" fmla="*/ 2141538 h 6858000"/>
              <a:gd name="connsiteX10" fmla="*/ 80514 w 5600700"/>
              <a:gd name="connsiteY10" fmla="*/ 1954362 h 6858000"/>
              <a:gd name="connsiteX11" fmla="*/ 1 w 5600700"/>
              <a:gd name="connsiteY11" fmla="*/ 1862138 h 6858000"/>
              <a:gd name="connsiteX12" fmla="*/ 3813 w 5600700"/>
              <a:gd name="connsiteY12" fmla="*/ 1857773 h 6858000"/>
              <a:gd name="connsiteX13" fmla="*/ 243922 w 5600700"/>
              <a:gd name="connsiteY13" fmla="*/ 1582738 h 6858000"/>
              <a:gd name="connsiteX14" fmla="*/ 374651 w 5600700"/>
              <a:gd name="connsiteY14" fmla="*/ 1223963 h 6858000"/>
              <a:gd name="connsiteX15" fmla="*/ 374651 w 5600700"/>
              <a:gd name="connsiteY15" fmla="*/ 1588 h 6858000"/>
              <a:gd name="connsiteX16" fmla="*/ 0 w 5600700"/>
              <a:gd name="connsiteY16" fmla="*/ 1588 h 6858000"/>
              <a:gd name="connsiteX0" fmla="*/ 0 w 7023100"/>
              <a:gd name="connsiteY0" fmla="*/ 1872297 h 6868160"/>
              <a:gd name="connsiteX1" fmla="*/ 1 w 7023100"/>
              <a:gd name="connsiteY1" fmla="*/ 1872298 h 6868160"/>
              <a:gd name="connsiteX2" fmla="*/ 0 w 7023100"/>
              <a:gd name="connsiteY2" fmla="*/ 1872299 h 6868160"/>
              <a:gd name="connsiteX3" fmla="*/ 0 w 7023100"/>
              <a:gd name="connsiteY3" fmla="*/ 1872297 h 6868160"/>
              <a:gd name="connsiteX4" fmla="*/ 0 w 7023100"/>
              <a:gd name="connsiteY4" fmla="*/ 10160 h 6868160"/>
              <a:gd name="connsiteX5" fmla="*/ 7023100 w 7023100"/>
              <a:gd name="connsiteY5" fmla="*/ 0 h 6868160"/>
              <a:gd name="connsiteX6" fmla="*/ 5600700 w 7023100"/>
              <a:gd name="connsiteY6" fmla="*/ 6868160 h 6868160"/>
              <a:gd name="connsiteX7" fmla="*/ 374651 w 7023100"/>
              <a:gd name="connsiteY7" fmla="*/ 6868160 h 6868160"/>
              <a:gd name="connsiteX8" fmla="*/ 374651 w 7023100"/>
              <a:gd name="connsiteY8" fmla="*/ 6861234 h 6868160"/>
              <a:gd name="connsiteX9" fmla="*/ 374651 w 7023100"/>
              <a:gd name="connsiteY9" fmla="*/ 2510473 h 6868160"/>
              <a:gd name="connsiteX10" fmla="*/ 243922 w 7023100"/>
              <a:gd name="connsiteY10" fmla="*/ 2151698 h 6868160"/>
              <a:gd name="connsiteX11" fmla="*/ 80514 w 7023100"/>
              <a:gd name="connsiteY11" fmla="*/ 1964522 h 6868160"/>
              <a:gd name="connsiteX12" fmla="*/ 1 w 7023100"/>
              <a:gd name="connsiteY12" fmla="*/ 1872298 h 6868160"/>
              <a:gd name="connsiteX13" fmla="*/ 3813 w 7023100"/>
              <a:gd name="connsiteY13" fmla="*/ 1867933 h 6868160"/>
              <a:gd name="connsiteX14" fmla="*/ 243922 w 7023100"/>
              <a:gd name="connsiteY14" fmla="*/ 1592898 h 6868160"/>
              <a:gd name="connsiteX15" fmla="*/ 374651 w 7023100"/>
              <a:gd name="connsiteY15" fmla="*/ 1234123 h 6868160"/>
              <a:gd name="connsiteX16" fmla="*/ 374651 w 7023100"/>
              <a:gd name="connsiteY16" fmla="*/ 11748 h 6868160"/>
              <a:gd name="connsiteX17" fmla="*/ 0 w 7023100"/>
              <a:gd name="connsiteY17" fmla="*/ 11748 h 6868160"/>
              <a:gd name="connsiteX18" fmla="*/ 0 w 7023100"/>
              <a:gd name="connsiteY18" fmla="*/ 10160 h 6868160"/>
              <a:gd name="connsiteX0" fmla="*/ 0 w 7043420"/>
              <a:gd name="connsiteY0" fmla="*/ 1872297 h 6868160"/>
              <a:gd name="connsiteX1" fmla="*/ 1 w 7043420"/>
              <a:gd name="connsiteY1" fmla="*/ 1872298 h 6868160"/>
              <a:gd name="connsiteX2" fmla="*/ 0 w 7043420"/>
              <a:gd name="connsiteY2" fmla="*/ 1872299 h 6868160"/>
              <a:gd name="connsiteX3" fmla="*/ 0 w 7043420"/>
              <a:gd name="connsiteY3" fmla="*/ 1872297 h 6868160"/>
              <a:gd name="connsiteX4" fmla="*/ 0 w 7043420"/>
              <a:gd name="connsiteY4" fmla="*/ 10160 h 6868160"/>
              <a:gd name="connsiteX5" fmla="*/ 7023100 w 7043420"/>
              <a:gd name="connsiteY5" fmla="*/ 0 h 6868160"/>
              <a:gd name="connsiteX6" fmla="*/ 7043420 w 7043420"/>
              <a:gd name="connsiteY6" fmla="*/ 6868160 h 6868160"/>
              <a:gd name="connsiteX7" fmla="*/ 374651 w 7043420"/>
              <a:gd name="connsiteY7" fmla="*/ 6868160 h 6868160"/>
              <a:gd name="connsiteX8" fmla="*/ 374651 w 7043420"/>
              <a:gd name="connsiteY8" fmla="*/ 6861234 h 6868160"/>
              <a:gd name="connsiteX9" fmla="*/ 374651 w 7043420"/>
              <a:gd name="connsiteY9" fmla="*/ 2510473 h 6868160"/>
              <a:gd name="connsiteX10" fmla="*/ 243922 w 7043420"/>
              <a:gd name="connsiteY10" fmla="*/ 2151698 h 6868160"/>
              <a:gd name="connsiteX11" fmla="*/ 80514 w 7043420"/>
              <a:gd name="connsiteY11" fmla="*/ 1964522 h 6868160"/>
              <a:gd name="connsiteX12" fmla="*/ 1 w 7043420"/>
              <a:gd name="connsiteY12" fmla="*/ 1872298 h 6868160"/>
              <a:gd name="connsiteX13" fmla="*/ 3813 w 7043420"/>
              <a:gd name="connsiteY13" fmla="*/ 1867933 h 6868160"/>
              <a:gd name="connsiteX14" fmla="*/ 243922 w 7043420"/>
              <a:gd name="connsiteY14" fmla="*/ 1592898 h 6868160"/>
              <a:gd name="connsiteX15" fmla="*/ 374651 w 7043420"/>
              <a:gd name="connsiteY15" fmla="*/ 1234123 h 6868160"/>
              <a:gd name="connsiteX16" fmla="*/ 374651 w 7043420"/>
              <a:gd name="connsiteY16" fmla="*/ 11748 h 6868160"/>
              <a:gd name="connsiteX17" fmla="*/ 0 w 7043420"/>
              <a:gd name="connsiteY17" fmla="*/ 11748 h 6868160"/>
              <a:gd name="connsiteX18" fmla="*/ 0 w 7043420"/>
              <a:gd name="connsiteY18" fmla="*/ 1016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43420" h="6868160">
                <a:moveTo>
                  <a:pt x="0" y="1872297"/>
                </a:moveTo>
                <a:lnTo>
                  <a:pt x="1" y="1872298"/>
                </a:lnTo>
                <a:lnTo>
                  <a:pt x="0" y="1872299"/>
                </a:lnTo>
                <a:lnTo>
                  <a:pt x="0" y="1872297"/>
                </a:lnTo>
                <a:close/>
                <a:moveTo>
                  <a:pt x="0" y="10160"/>
                </a:moveTo>
                <a:lnTo>
                  <a:pt x="7023100" y="0"/>
                </a:lnTo>
                <a:cubicBezTo>
                  <a:pt x="7029873" y="2289387"/>
                  <a:pt x="7036647" y="4578773"/>
                  <a:pt x="7043420" y="6868160"/>
                </a:cubicBezTo>
                <a:lnTo>
                  <a:pt x="374651" y="6868160"/>
                </a:lnTo>
                <a:lnTo>
                  <a:pt x="374651" y="6861234"/>
                </a:lnTo>
                <a:lnTo>
                  <a:pt x="374651" y="2510473"/>
                </a:lnTo>
                <a:cubicBezTo>
                  <a:pt x="374651" y="2375536"/>
                  <a:pt x="328418" y="2246948"/>
                  <a:pt x="243922" y="2151698"/>
                </a:cubicBezTo>
                <a:lnTo>
                  <a:pt x="80514" y="1964522"/>
                </a:lnTo>
                <a:lnTo>
                  <a:pt x="1" y="1872298"/>
                </a:lnTo>
                <a:lnTo>
                  <a:pt x="3813" y="1867933"/>
                </a:lnTo>
                <a:lnTo>
                  <a:pt x="243922" y="1592898"/>
                </a:lnTo>
                <a:cubicBezTo>
                  <a:pt x="328418" y="1497648"/>
                  <a:pt x="374651" y="1369061"/>
                  <a:pt x="374651" y="1234123"/>
                </a:cubicBezTo>
                <a:lnTo>
                  <a:pt x="374651" y="11748"/>
                </a:lnTo>
                <a:lnTo>
                  <a:pt x="0" y="11748"/>
                </a:lnTo>
                <a:lnTo>
                  <a:pt x="0" y="101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lt-L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0133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80676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Įmonės </a:t>
            </a:r>
            <a:r>
              <a:rPr lang="en-US" err="1"/>
              <a:t>tikslai</a:t>
            </a:r>
            <a:endParaRPr lang="lt-LT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13863" y="3048000"/>
            <a:ext cx="2029505" cy="644434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err="1"/>
              <a:t>Pirmo</a:t>
            </a:r>
            <a:r>
              <a:rPr lang="en-US"/>
              <a:t> </a:t>
            </a:r>
            <a:r>
              <a:rPr lang="en-US" err="1"/>
              <a:t>tikslo</a:t>
            </a:r>
            <a:r>
              <a:rPr lang="en-US"/>
              <a:t> </a:t>
            </a:r>
            <a:r>
              <a:rPr lang="en-US" err="1"/>
              <a:t>pavadinimas</a:t>
            </a:r>
            <a:endParaRPr lang="lt-LT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25474" y="3048000"/>
            <a:ext cx="715646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/>
              <a:t>01</a:t>
            </a:r>
            <a:endParaRPr lang="lt-LT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463349" y="3048000"/>
            <a:ext cx="2029505" cy="644434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err="1"/>
              <a:t>Antro</a:t>
            </a:r>
            <a:r>
              <a:rPr lang="en-US"/>
              <a:t> </a:t>
            </a:r>
            <a:r>
              <a:rPr lang="en-US" err="1"/>
              <a:t>tikslo</a:t>
            </a:r>
            <a:r>
              <a:rPr lang="en-US"/>
              <a:t> </a:t>
            </a:r>
            <a:r>
              <a:rPr lang="en-US" err="1"/>
              <a:t>pavadinimas</a:t>
            </a:r>
            <a:endParaRPr lang="lt-LT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606162" y="3048000"/>
            <a:ext cx="796208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/>
              <a:t>02</a:t>
            </a:r>
            <a:endParaRPr lang="lt-LT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9747966" y="3048000"/>
            <a:ext cx="2029505" cy="644434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/>
              <a:t>Tre</a:t>
            </a:r>
            <a:r>
              <a:rPr lang="lt-LT" err="1"/>
              <a:t>čio</a:t>
            </a:r>
            <a:r>
              <a:rPr lang="en-US"/>
              <a:t> </a:t>
            </a:r>
            <a:r>
              <a:rPr lang="en-US" err="1"/>
              <a:t>tikslo</a:t>
            </a:r>
            <a:r>
              <a:rPr lang="en-US"/>
              <a:t> </a:t>
            </a:r>
            <a:r>
              <a:rPr lang="en-US" err="1"/>
              <a:t>pavadinimas</a:t>
            </a:r>
            <a:endParaRPr lang="lt-LT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8833302" y="3048000"/>
            <a:ext cx="863514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/>
              <a:t>03</a:t>
            </a:r>
            <a:endParaRPr lang="lt-LT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8"/>
          </p:nvPr>
        </p:nvSpPr>
        <p:spPr>
          <a:xfrm>
            <a:off x="8122920" y="4305300"/>
            <a:ext cx="4069079" cy="2552700"/>
          </a:xfrm>
        </p:spPr>
        <p:txBody>
          <a:bodyPr/>
          <a:lstStyle/>
          <a:p>
            <a:endParaRPr lang="lt-LT"/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4061460" y="4305300"/>
            <a:ext cx="4061460" cy="2552700"/>
          </a:xfrm>
        </p:spPr>
        <p:txBody>
          <a:bodyPr/>
          <a:lstStyle>
            <a:lvl1pPr>
              <a:defRPr/>
            </a:lvl1pPr>
          </a:lstStyle>
          <a:p>
            <a:r>
              <a:rPr lang="lt-LT"/>
              <a:t>      </a:t>
            </a:r>
          </a:p>
        </p:txBody>
      </p:sp>
      <p:sp>
        <p:nvSpPr>
          <p:cNvPr id="14" name="Picture Placeholder 18"/>
          <p:cNvSpPr>
            <a:spLocks noGrp="1"/>
          </p:cNvSpPr>
          <p:nvPr>
            <p:ph type="pic" sz="quarter" idx="20" hasCustomPrompt="1"/>
          </p:nvPr>
        </p:nvSpPr>
        <p:spPr>
          <a:xfrm>
            <a:off x="-1" y="4305300"/>
            <a:ext cx="4061461" cy="2552699"/>
          </a:xfrm>
        </p:spPr>
        <p:txBody>
          <a:bodyPr/>
          <a:lstStyle>
            <a:lvl1pPr>
              <a:defRPr/>
            </a:lvl1pPr>
          </a:lstStyle>
          <a:p>
            <a:r>
              <a:rPr lang="lt-LT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473810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12">
          <p15:clr>
            <a:srgbClr val="FBAE40"/>
          </p15:clr>
        </p15:guide>
        <p15:guide id="2" pos="5133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5714366" cy="104044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Keleivių vežimo rezultatai, 2016–2017 m.</a:t>
            </a:r>
          </a:p>
        </p:txBody>
      </p:sp>
      <p:sp>
        <p:nvSpPr>
          <p:cNvPr id="3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25474" y="2520769"/>
            <a:ext cx="1853566" cy="228781"/>
          </a:xfrm>
        </p:spPr>
        <p:txBody>
          <a:bodyPr anchor="t">
            <a:no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Krovinių vežimo rezultatai</a:t>
            </a:r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722857" y="2520768"/>
            <a:ext cx="1853566" cy="228781"/>
          </a:xfrm>
        </p:spPr>
        <p:txBody>
          <a:bodyPr anchor="t">
            <a:no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Krovinių vežimo rezultatai</a:t>
            </a:r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8820240" y="2520767"/>
            <a:ext cx="1853566" cy="228781"/>
          </a:xfrm>
        </p:spPr>
        <p:txBody>
          <a:bodyPr anchor="t">
            <a:no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Krovinių vežimo rezultatai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625474" y="2749548"/>
            <a:ext cx="1853566" cy="228781"/>
          </a:xfrm>
        </p:spPr>
        <p:txBody>
          <a:bodyPr anchor="t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(mln. tonų)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722856" y="2749548"/>
            <a:ext cx="2653303" cy="228781"/>
          </a:xfrm>
        </p:spPr>
        <p:txBody>
          <a:bodyPr anchor="t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(2016–2017 m. sausis–gruodis, mln. tonų)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8820240" y="2749548"/>
            <a:ext cx="2653303" cy="228781"/>
          </a:xfrm>
        </p:spPr>
        <p:txBody>
          <a:bodyPr anchor="t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(2017 m. sausis–gruodis, proc.)</a:t>
            </a:r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20"/>
          </p:nvPr>
        </p:nvSpPr>
        <p:spPr>
          <a:xfrm>
            <a:off x="625475" y="3282950"/>
            <a:ext cx="2735263" cy="2933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lt-LT"/>
          </a:p>
        </p:txBody>
      </p:sp>
      <p:sp>
        <p:nvSpPr>
          <p:cNvPr id="16" name="Chart Placeholder 15"/>
          <p:cNvSpPr>
            <a:spLocks noGrp="1"/>
          </p:cNvSpPr>
          <p:nvPr>
            <p:ph type="chart" sz="quarter" idx="21"/>
          </p:nvPr>
        </p:nvSpPr>
        <p:spPr>
          <a:xfrm>
            <a:off x="4722813" y="3282950"/>
            <a:ext cx="3044825" cy="2933700"/>
          </a:xfrm>
        </p:spPr>
        <p:txBody>
          <a:bodyPr/>
          <a:lstStyle/>
          <a:p>
            <a:endParaRPr lang="lt-LT"/>
          </a:p>
        </p:txBody>
      </p:sp>
      <p:sp>
        <p:nvSpPr>
          <p:cNvPr id="19" name="Chart Placeholder 18"/>
          <p:cNvSpPr>
            <a:spLocks noGrp="1"/>
          </p:cNvSpPr>
          <p:nvPr>
            <p:ph type="chart" sz="quarter" idx="22"/>
          </p:nvPr>
        </p:nvSpPr>
        <p:spPr>
          <a:xfrm>
            <a:off x="8820150" y="3282950"/>
            <a:ext cx="2971800" cy="29337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168457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3203575"/>
            <a:ext cx="2851076" cy="567236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Paragrafo pavadinimas</a:t>
            </a:r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727212" y="3203575"/>
            <a:ext cx="2805702" cy="567236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Paragrafo pavadinimas</a:t>
            </a:r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828950" y="3203575"/>
            <a:ext cx="2814776" cy="567236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Paragrafo pavadinimas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25473" y="4450135"/>
            <a:ext cx="3066961" cy="169811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an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.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4727212" y="4450135"/>
            <a:ext cx="3058251" cy="169811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an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.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8828950" y="4438863"/>
            <a:ext cx="3075667" cy="170938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an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.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606978" cy="1377950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</a:t>
            </a:r>
          </a:p>
          <a:p>
            <a:pPr lvl="0"/>
            <a:r>
              <a:rPr lang="lt-LT"/>
              <a:t>temos pavadinimas</a:t>
            </a:r>
          </a:p>
        </p:txBody>
      </p:sp>
    </p:spTree>
    <p:extLst>
      <p:ext uri="{BB962C8B-B14F-4D97-AF65-F5344CB8AC3E}">
        <p14:creationId xmlns:p14="http://schemas.microsoft.com/office/powerpoint/2010/main" val="2815121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1377950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</a:t>
            </a:r>
          </a:p>
          <a:p>
            <a:pPr lvl="0"/>
            <a:r>
              <a:rPr lang="lt-LT"/>
              <a:t>temos pavadinimas</a:t>
            </a:r>
          </a:p>
        </p:txBody>
      </p:sp>
      <p:sp>
        <p:nvSpPr>
          <p:cNvPr id="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3203575"/>
            <a:ext cx="3040835" cy="567236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25473" y="4450135"/>
            <a:ext cx="3406596" cy="169811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ad</a:t>
            </a:r>
            <a:r>
              <a:rPr lang="lt-LT"/>
              <a:t> minim </a:t>
            </a:r>
            <a:r>
              <a:rPr lang="lt-LT" err="1"/>
              <a:t>veniam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.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6"/>
          </p:nvPr>
        </p:nvSpPr>
        <p:spPr>
          <a:xfrm>
            <a:off x="6088063" y="1489075"/>
            <a:ext cx="5486400" cy="4659313"/>
          </a:xfrm>
        </p:spPr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61960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lt-LT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191" y="2672080"/>
            <a:ext cx="6200911" cy="2042159"/>
          </a:xfrm>
        </p:spPr>
        <p:txBody>
          <a:bodyPr>
            <a:noAutofit/>
          </a:bodyPr>
          <a:lstStyle>
            <a:lvl1pPr marL="0" indent="0">
              <a:buNone/>
              <a:defRPr sz="6500" b="1" baseline="0"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Patikimas Jūsų partneris.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09192" y="5878286"/>
            <a:ext cx="6380888" cy="298678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err="1"/>
              <a:t>Prane</a:t>
            </a:r>
            <a:r>
              <a:rPr lang="lt-LT" err="1"/>
              <a:t>šėjas</a:t>
            </a:r>
            <a:r>
              <a:rPr lang="lt-LT"/>
              <a:t>, pranešėjo pareigos</a:t>
            </a:r>
          </a:p>
        </p:txBody>
      </p:sp>
    </p:spTree>
    <p:extLst>
      <p:ext uri="{BB962C8B-B14F-4D97-AF65-F5344CB8AC3E}">
        <p14:creationId xmlns:p14="http://schemas.microsoft.com/office/powerpoint/2010/main" val="1508167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80676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Įmonės raida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23595" y="2284095"/>
            <a:ext cx="2925446" cy="450850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1859 – </a:t>
            </a:r>
            <a:r>
              <a:rPr lang="lt-LT" err="1"/>
              <a:t>ieji</a:t>
            </a:r>
            <a:r>
              <a:rPr lang="lt-LT"/>
              <a:t> metai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4772" y="2292350"/>
            <a:ext cx="2925446" cy="450850"/>
          </a:xfrm>
        </p:spPr>
        <p:txBody>
          <a:bodyPr anchor="ctr">
            <a:normAutofit/>
          </a:bodyPr>
          <a:lstStyle>
            <a:lvl1pPr marL="0" indent="0">
              <a:buNone/>
              <a:defRPr sz="18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Lietuvos geležinkeliai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244975" y="2292350"/>
            <a:ext cx="1675765" cy="450850"/>
          </a:xfrm>
        </p:spPr>
        <p:txBody>
          <a:bodyPr anchor="ctr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Lietuvos geležinkelio pradžia – nutiesti pirmieji bėgiai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9766469" y="2292350"/>
            <a:ext cx="1675765" cy="450850"/>
          </a:xfrm>
        </p:spPr>
        <p:txBody>
          <a:bodyPr anchor="ctr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Yra viena didžiausių ir moderniausių transporto įmonių Lietuvoje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969752" y="3413760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443,7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2836017" y="3413760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52.6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634972" y="3413759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3.77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6501237" y="3413759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7400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8300192" y="3413758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&gt;20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10182757" y="3413757"/>
            <a:ext cx="1057168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3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738902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Pardavimo pajamos 2017 m. </a:t>
            </a:r>
            <a:r>
              <a:rPr lang="lt-LT" err="1"/>
              <a:t>mln</a:t>
            </a:r>
            <a:r>
              <a:rPr lang="lt-LT"/>
              <a:t> EUR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2605167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Pardavimo pajamos 2017 m. </a:t>
            </a:r>
            <a:r>
              <a:rPr lang="lt-LT" err="1"/>
              <a:t>mln</a:t>
            </a:r>
            <a:r>
              <a:rPr lang="lt-LT"/>
              <a:t> EUR 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4405011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Vežtų keleivių skaičius per 2017 m., mln.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6270387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Personalo skaičius 2018 m.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8135763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Paslaugų teikimo geografija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10001139" y="4439920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Lietuvą kertantys tarptautiniai transporto koridoriai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738901" y="4890770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+10,8%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2604277" y="4890770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+10,8%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4404122" y="4890770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0.7%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3936968" y="5855063"/>
            <a:ext cx="4318064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/>
              <a:t>Atstovybių tinklas: Baltarusija (Minskas), Rusija </a:t>
            </a:r>
            <a:r>
              <a:rPr lang="fi-FI"/>
              <a:t>(Maskva), Kinija (Pekinas), Lenkija (Varšuva)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86814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1377950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</a:t>
            </a:r>
          </a:p>
          <a:p>
            <a:pPr lvl="0"/>
            <a:r>
              <a:rPr lang="lt-LT"/>
              <a:t>temos pavadinimas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320357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25473" y="4160134"/>
            <a:ext cx="10046386" cy="1997598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ad</a:t>
            </a:r>
            <a:r>
              <a:rPr lang="lt-LT"/>
              <a:t> minim </a:t>
            </a:r>
            <a:r>
              <a:rPr lang="lt-LT" err="1"/>
              <a:t>veniam</a:t>
            </a:r>
            <a:r>
              <a:rPr lang="lt-LT"/>
              <a:t>, </a:t>
            </a:r>
            <a:r>
              <a:rPr lang="lt-LT" err="1"/>
              <a:t>quis</a:t>
            </a:r>
            <a:r>
              <a:rPr lang="lt-LT"/>
              <a:t> </a:t>
            </a:r>
            <a:r>
              <a:rPr lang="lt-LT" err="1"/>
              <a:t>nostrud</a:t>
            </a:r>
            <a:r>
              <a:rPr lang="lt-LT"/>
              <a:t> </a:t>
            </a:r>
            <a:r>
              <a:rPr lang="lt-LT" err="1"/>
              <a:t>exerci</a:t>
            </a:r>
            <a:r>
              <a:rPr lang="lt-LT"/>
              <a:t> </a:t>
            </a:r>
            <a:r>
              <a:rPr lang="lt-LT" err="1"/>
              <a:t>tation</a:t>
            </a:r>
            <a:r>
              <a:rPr lang="lt-LT"/>
              <a:t> </a:t>
            </a:r>
            <a:r>
              <a:rPr lang="lt-LT" err="1"/>
              <a:t>ullamcorper</a:t>
            </a:r>
            <a:r>
              <a:rPr lang="lt-LT"/>
              <a:t> </a:t>
            </a:r>
            <a:r>
              <a:rPr lang="lt-LT" err="1"/>
              <a:t>suscipit</a:t>
            </a:r>
            <a:r>
              <a:rPr lang="lt-LT"/>
              <a:t> </a:t>
            </a:r>
            <a:r>
              <a:rPr lang="lt-LT" err="1"/>
              <a:t>lobortis</a:t>
            </a:r>
            <a:r>
              <a:rPr lang="lt-LT"/>
              <a:t> </a:t>
            </a:r>
            <a:r>
              <a:rPr lang="lt-LT" err="1"/>
              <a:t>nisl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ad</a:t>
            </a:r>
            <a:r>
              <a:rPr lang="lt-LT"/>
              <a:t> minim </a:t>
            </a:r>
            <a:r>
              <a:rPr lang="lt-LT" err="1"/>
              <a:t>veniam</a:t>
            </a:r>
            <a:r>
              <a:rPr lang="lt-LT"/>
              <a:t>, </a:t>
            </a:r>
            <a:r>
              <a:rPr lang="lt-LT" err="1"/>
              <a:t>quis</a:t>
            </a:r>
            <a:r>
              <a:rPr lang="lt-LT"/>
              <a:t> </a:t>
            </a:r>
            <a:r>
              <a:rPr lang="lt-LT" err="1"/>
              <a:t>nostrud</a:t>
            </a:r>
            <a:r>
              <a:rPr lang="lt-LT"/>
              <a:t> </a:t>
            </a:r>
            <a:r>
              <a:rPr lang="lt-LT" err="1"/>
              <a:t>exerci</a:t>
            </a:r>
            <a:r>
              <a:rPr lang="lt-LT"/>
              <a:t> </a:t>
            </a:r>
            <a:r>
              <a:rPr lang="lt-LT" err="1"/>
              <a:t>tation</a:t>
            </a:r>
            <a:r>
              <a:rPr lang="lt-LT"/>
              <a:t> </a:t>
            </a:r>
            <a:r>
              <a:rPr lang="lt-LT" err="1"/>
              <a:t>ullamcorper</a:t>
            </a:r>
            <a:r>
              <a:rPr lang="lt-LT"/>
              <a:t> </a:t>
            </a:r>
            <a:r>
              <a:rPr lang="lt-LT" err="1"/>
              <a:t>suscipit</a:t>
            </a:r>
            <a:r>
              <a:rPr lang="lt-LT"/>
              <a:t> </a:t>
            </a:r>
            <a:r>
              <a:rPr lang="lt-LT" err="1"/>
              <a:t>lobortis</a:t>
            </a:r>
            <a:r>
              <a:rPr lang="lt-LT"/>
              <a:t> </a:t>
            </a:r>
            <a:r>
              <a:rPr lang="lt-LT" err="1"/>
              <a:t>nisl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ullamcorper</a:t>
            </a:r>
            <a:r>
              <a:rPr lang="lt-LT"/>
              <a:t> </a:t>
            </a:r>
            <a:r>
              <a:rPr lang="lt-LT" err="1"/>
              <a:t>suscipit</a:t>
            </a:r>
            <a:r>
              <a:rPr lang="lt-LT"/>
              <a:t> </a:t>
            </a:r>
            <a:r>
              <a:rPr lang="lt-LT" err="1"/>
              <a:t>lobortis</a:t>
            </a:r>
            <a:r>
              <a:rPr lang="lt-LT"/>
              <a:t> </a:t>
            </a:r>
            <a:r>
              <a:rPr lang="lt-LT" err="1"/>
              <a:t>nisl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ad</a:t>
            </a:r>
            <a:r>
              <a:rPr lang="lt-LT"/>
              <a:t> minim </a:t>
            </a:r>
            <a:r>
              <a:rPr lang="lt-LT" err="1"/>
              <a:t>veniam</a:t>
            </a:r>
            <a:r>
              <a:rPr lang="lt-LT"/>
              <a:t>, </a:t>
            </a:r>
            <a:r>
              <a:rPr lang="lt-LT" err="1"/>
              <a:t>quis</a:t>
            </a:r>
            <a:r>
              <a:rPr lang="lt-LT"/>
              <a:t> </a:t>
            </a:r>
            <a:r>
              <a:rPr lang="lt-LT" err="1"/>
              <a:t>nostrud</a:t>
            </a:r>
            <a:r>
              <a:rPr lang="lt-LT"/>
              <a:t> </a:t>
            </a:r>
            <a:r>
              <a:rPr lang="lt-LT" err="1"/>
              <a:t>exerci</a:t>
            </a:r>
            <a:r>
              <a:rPr lang="lt-LT"/>
              <a:t> </a:t>
            </a:r>
            <a:r>
              <a:rPr lang="lt-LT" err="1"/>
              <a:t>tation</a:t>
            </a:r>
            <a:r>
              <a:rPr lang="lt-LT"/>
              <a:t> </a:t>
            </a:r>
            <a:r>
              <a:rPr lang="lt-LT" err="1"/>
              <a:t>ullamcorper</a:t>
            </a:r>
            <a:r>
              <a:rPr lang="lt-LT"/>
              <a:t> </a:t>
            </a:r>
            <a:r>
              <a:rPr lang="lt-LT" err="1"/>
              <a:t>suscipit</a:t>
            </a:r>
            <a:r>
              <a:rPr lang="lt-LT"/>
              <a:t> </a:t>
            </a:r>
            <a:r>
              <a:rPr lang="lt-LT" err="1"/>
              <a:t>lobortis</a:t>
            </a:r>
            <a:r>
              <a:rPr lang="lt-LT"/>
              <a:t> </a:t>
            </a:r>
            <a:r>
              <a:rPr lang="lt-LT" err="1"/>
              <a:t>nisl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34780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10008279" cy="1377950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</a:t>
            </a:r>
          </a:p>
          <a:p>
            <a:pPr lvl="0"/>
            <a:r>
              <a:rPr lang="lt-LT"/>
              <a:t>temos pavadinimas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32EE05-B7EE-4B71-97F5-E5E8FCBC397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5475" y="2311400"/>
            <a:ext cx="10953750" cy="388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35616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731838" y="1102981"/>
            <a:ext cx="4825682" cy="98046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Skaidrės tema, temos pavadinimas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116013" y="2972083"/>
            <a:ext cx="4126547" cy="411197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300" b="0"/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7" y="4288487"/>
            <a:ext cx="10327639" cy="191383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6311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236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731838" y="1102981"/>
            <a:ext cx="4825682" cy="91066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Trečio ketvirčio rodikliai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944563" y="2397760"/>
            <a:ext cx="1443038" cy="99568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lt-LT"/>
              <a:t>01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947603" y="2346960"/>
            <a:ext cx="1443038" cy="99568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lt-LT"/>
              <a:t>02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8869205" y="2397760"/>
            <a:ext cx="1443038" cy="99568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lt-LT"/>
              <a:t>03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67373" y="3876323"/>
            <a:ext cx="3242627" cy="688975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300"/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559618" y="3876323"/>
            <a:ext cx="3242627" cy="688975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300"/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8488998" y="3876323"/>
            <a:ext cx="3242627" cy="688975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300"/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567373" y="4974647"/>
            <a:ext cx="3242627" cy="1187581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4559618" y="4974646"/>
            <a:ext cx="3242627" cy="1187581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8488997" y="4974647"/>
            <a:ext cx="3242627" cy="1187581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06050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405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888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lt-LT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09192" y="5878286"/>
            <a:ext cx="6380888" cy="298678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err="1"/>
              <a:t>Prane</a:t>
            </a:r>
            <a:r>
              <a:rPr lang="lt-LT" err="1"/>
              <a:t>šėjas</a:t>
            </a:r>
            <a:r>
              <a:rPr lang="lt-LT"/>
              <a:t>, pranešėjo pareigos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192" y="2672080"/>
            <a:ext cx="6076088" cy="2042159"/>
          </a:xfrm>
        </p:spPr>
        <p:txBody>
          <a:bodyPr>
            <a:noAutofit/>
          </a:bodyPr>
          <a:lstStyle>
            <a:lvl1pPr marL="0" indent="0">
              <a:buNone/>
              <a:defRPr sz="6500" b="1" baseline="0"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Prezentacijos pavadinimas</a:t>
            </a:r>
          </a:p>
        </p:txBody>
      </p:sp>
    </p:spTree>
    <p:extLst>
      <p:ext uri="{BB962C8B-B14F-4D97-AF65-F5344CB8AC3E}">
        <p14:creationId xmlns:p14="http://schemas.microsoft.com/office/powerpoint/2010/main" val="32781192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672080"/>
            <a:ext cx="7569608" cy="2042159"/>
          </a:xfrm>
        </p:spPr>
        <p:txBody>
          <a:bodyPr>
            <a:noAutofit/>
          </a:bodyPr>
          <a:lstStyle>
            <a:lvl1pPr marL="0" indent="0">
              <a:buNone/>
              <a:defRPr sz="6500" b="1" baseline="0"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Tarpines skaidrės pavadinimas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09192" y="5878286"/>
            <a:ext cx="6380888" cy="298678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lt-LT"/>
              <a:t>Trumpas apibūdinimas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7147"/>
            <a:ext cx="990600" cy="922338"/>
          </a:xfrm>
        </p:spPr>
        <p:txBody>
          <a:bodyPr>
            <a:normAutofit/>
          </a:bodyPr>
          <a:lstStyle>
            <a:lvl1pPr marL="0" indent="0">
              <a:buNone/>
              <a:defRPr sz="5600" b="1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108234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6218238" y="0"/>
            <a:ext cx="74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6591300" y="0"/>
            <a:ext cx="5600700" cy="6858000"/>
          </a:xfrm>
          <a:custGeom>
            <a:avLst/>
            <a:gdLst>
              <a:gd name="connsiteX0" fmla="*/ 0 w 5600700"/>
              <a:gd name="connsiteY0" fmla="*/ 1862137 h 6858000"/>
              <a:gd name="connsiteX1" fmla="*/ 1 w 5600700"/>
              <a:gd name="connsiteY1" fmla="*/ 1862138 h 6858000"/>
              <a:gd name="connsiteX2" fmla="*/ 0 w 5600700"/>
              <a:gd name="connsiteY2" fmla="*/ 1862139 h 6858000"/>
              <a:gd name="connsiteX3" fmla="*/ 0 w 5600700"/>
              <a:gd name="connsiteY3" fmla="*/ 0 h 6858000"/>
              <a:gd name="connsiteX4" fmla="*/ 5600700 w 5600700"/>
              <a:gd name="connsiteY4" fmla="*/ 0 h 6858000"/>
              <a:gd name="connsiteX5" fmla="*/ 5600700 w 5600700"/>
              <a:gd name="connsiteY5" fmla="*/ 6858000 h 6858000"/>
              <a:gd name="connsiteX6" fmla="*/ 374651 w 5600700"/>
              <a:gd name="connsiteY6" fmla="*/ 6858000 h 6858000"/>
              <a:gd name="connsiteX7" fmla="*/ 374651 w 5600700"/>
              <a:gd name="connsiteY7" fmla="*/ 6851074 h 6858000"/>
              <a:gd name="connsiteX8" fmla="*/ 374651 w 5600700"/>
              <a:gd name="connsiteY8" fmla="*/ 2500313 h 6858000"/>
              <a:gd name="connsiteX9" fmla="*/ 243922 w 5600700"/>
              <a:gd name="connsiteY9" fmla="*/ 2141538 h 6858000"/>
              <a:gd name="connsiteX10" fmla="*/ 80514 w 5600700"/>
              <a:gd name="connsiteY10" fmla="*/ 1954362 h 6858000"/>
              <a:gd name="connsiteX11" fmla="*/ 1 w 5600700"/>
              <a:gd name="connsiteY11" fmla="*/ 1862138 h 6858000"/>
              <a:gd name="connsiteX12" fmla="*/ 3813 w 5600700"/>
              <a:gd name="connsiteY12" fmla="*/ 1857773 h 6858000"/>
              <a:gd name="connsiteX13" fmla="*/ 243922 w 5600700"/>
              <a:gd name="connsiteY13" fmla="*/ 1582738 h 6858000"/>
              <a:gd name="connsiteX14" fmla="*/ 374651 w 5600700"/>
              <a:gd name="connsiteY14" fmla="*/ 1223963 h 6858000"/>
              <a:gd name="connsiteX15" fmla="*/ 374651 w 5600700"/>
              <a:gd name="connsiteY15" fmla="*/ 1588 h 6858000"/>
              <a:gd name="connsiteX16" fmla="*/ 0 w 5600700"/>
              <a:gd name="connsiteY16" fmla="*/ 15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00700" h="6858000">
                <a:moveTo>
                  <a:pt x="0" y="1862137"/>
                </a:moveTo>
                <a:lnTo>
                  <a:pt x="1" y="1862138"/>
                </a:lnTo>
                <a:lnTo>
                  <a:pt x="0" y="1862139"/>
                </a:lnTo>
                <a:close/>
                <a:moveTo>
                  <a:pt x="0" y="0"/>
                </a:moveTo>
                <a:lnTo>
                  <a:pt x="5600700" y="0"/>
                </a:lnTo>
                <a:lnTo>
                  <a:pt x="5600700" y="6858000"/>
                </a:lnTo>
                <a:lnTo>
                  <a:pt x="374651" y="6858000"/>
                </a:lnTo>
                <a:lnTo>
                  <a:pt x="374651" y="6851074"/>
                </a:lnTo>
                <a:cubicBezTo>
                  <a:pt x="374651" y="6791475"/>
                  <a:pt x="374651" y="6314679"/>
                  <a:pt x="374651" y="2500313"/>
                </a:cubicBezTo>
                <a:cubicBezTo>
                  <a:pt x="374651" y="2365376"/>
                  <a:pt x="328418" y="2236788"/>
                  <a:pt x="243922" y="2141538"/>
                </a:cubicBezTo>
                <a:cubicBezTo>
                  <a:pt x="243922" y="2141538"/>
                  <a:pt x="243922" y="2141538"/>
                  <a:pt x="80514" y="1954362"/>
                </a:cubicBezTo>
                <a:lnTo>
                  <a:pt x="1" y="1862138"/>
                </a:lnTo>
                <a:lnTo>
                  <a:pt x="3813" y="1857773"/>
                </a:lnTo>
                <a:cubicBezTo>
                  <a:pt x="15246" y="1844676"/>
                  <a:pt x="60982" y="1792288"/>
                  <a:pt x="243922" y="1582738"/>
                </a:cubicBezTo>
                <a:cubicBezTo>
                  <a:pt x="328418" y="1487488"/>
                  <a:pt x="374651" y="1358901"/>
                  <a:pt x="374651" y="1223963"/>
                </a:cubicBezTo>
                <a:cubicBezTo>
                  <a:pt x="374651" y="1223963"/>
                  <a:pt x="374651" y="1223963"/>
                  <a:pt x="374651" y="1588"/>
                </a:cubicBezTo>
                <a:lnTo>
                  <a:pt x="0" y="15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lt-LT"/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56" y="0"/>
            <a:ext cx="748607" cy="6858000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1128441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25474" y="3557451"/>
            <a:ext cx="4608377" cy="2756263"/>
          </a:xfrm>
        </p:spPr>
        <p:txBody>
          <a:bodyPr>
            <a:noAutofit/>
          </a:bodyPr>
          <a:lstStyle>
            <a:lvl1pPr marL="285750" indent="-285750">
              <a:lnSpc>
                <a:spcPts val="1800"/>
              </a:lnSpc>
              <a:buFont typeface="Arial" panose="020B0604020202020204" pitchFamily="34" charset="0"/>
              <a:buChar char="•"/>
              <a:defRPr sz="1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. </a:t>
            </a:r>
          </a:p>
          <a:p>
            <a:pPr lvl="0"/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. </a:t>
            </a:r>
          </a:p>
          <a:p>
            <a:pPr lvl="0"/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. </a:t>
            </a:r>
          </a:p>
          <a:p>
            <a:pPr lvl="0"/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ad</a:t>
            </a:r>
            <a:r>
              <a:rPr lang="lt-LT"/>
              <a:t> minim </a:t>
            </a:r>
            <a:r>
              <a:rPr lang="lt-LT" err="1"/>
              <a:t>veniam</a:t>
            </a:r>
            <a:r>
              <a:rPr lang="lt-LT"/>
              <a:t>, </a:t>
            </a:r>
            <a:r>
              <a:rPr lang="lt-LT" err="1"/>
              <a:t>quis</a:t>
            </a:r>
            <a:r>
              <a:rPr lang="lt-LT"/>
              <a:t> </a:t>
            </a:r>
            <a:r>
              <a:rPr lang="lt-LT" err="1"/>
              <a:t>nostrud</a:t>
            </a:r>
            <a:r>
              <a:rPr lang="lt-LT"/>
              <a:t> </a:t>
            </a:r>
            <a:r>
              <a:rPr lang="lt-LT" err="1"/>
              <a:t>exerci</a:t>
            </a:r>
            <a:r>
              <a:rPr lang="lt-LT"/>
              <a:t> </a:t>
            </a:r>
            <a:r>
              <a:rPr lang="lt-LT" err="1"/>
              <a:t>tation</a:t>
            </a:r>
            <a:r>
              <a:rPr lang="lt-LT"/>
              <a:t>. </a:t>
            </a:r>
          </a:p>
          <a:p>
            <a:pPr lvl="0"/>
            <a:r>
              <a:rPr lang="lt-LT" err="1"/>
              <a:t>Ullamcorper</a:t>
            </a:r>
            <a:r>
              <a:rPr lang="lt-LT"/>
              <a:t> </a:t>
            </a:r>
            <a:r>
              <a:rPr lang="lt-LT" err="1"/>
              <a:t>suscipit</a:t>
            </a:r>
            <a:r>
              <a:rPr lang="lt-LT"/>
              <a:t> </a:t>
            </a:r>
            <a:r>
              <a:rPr lang="lt-LT" err="1"/>
              <a:t>lobortis</a:t>
            </a:r>
            <a:r>
              <a:rPr lang="lt-LT"/>
              <a:t> </a:t>
            </a:r>
            <a:r>
              <a:rPr lang="lt-LT" err="1"/>
              <a:t>nisl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. </a:t>
            </a:r>
          </a:p>
          <a:p>
            <a:pPr lvl="0"/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</a:t>
            </a:r>
          </a:p>
          <a:p>
            <a:pPr lvl="0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5304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2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6218238" y="0"/>
            <a:ext cx="74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-31888" y="0"/>
            <a:ext cx="5600700" cy="6858000"/>
          </a:xfrm>
          <a:custGeom>
            <a:avLst/>
            <a:gdLst>
              <a:gd name="connsiteX0" fmla="*/ 0 w 5600700"/>
              <a:gd name="connsiteY0" fmla="*/ 1862137 h 6858000"/>
              <a:gd name="connsiteX1" fmla="*/ 1 w 5600700"/>
              <a:gd name="connsiteY1" fmla="*/ 1862138 h 6858000"/>
              <a:gd name="connsiteX2" fmla="*/ 0 w 5600700"/>
              <a:gd name="connsiteY2" fmla="*/ 1862139 h 6858000"/>
              <a:gd name="connsiteX3" fmla="*/ 0 w 5600700"/>
              <a:gd name="connsiteY3" fmla="*/ 0 h 6858000"/>
              <a:gd name="connsiteX4" fmla="*/ 5600700 w 5600700"/>
              <a:gd name="connsiteY4" fmla="*/ 0 h 6858000"/>
              <a:gd name="connsiteX5" fmla="*/ 5600700 w 5600700"/>
              <a:gd name="connsiteY5" fmla="*/ 6858000 h 6858000"/>
              <a:gd name="connsiteX6" fmla="*/ 374651 w 5600700"/>
              <a:gd name="connsiteY6" fmla="*/ 6858000 h 6858000"/>
              <a:gd name="connsiteX7" fmla="*/ 374651 w 5600700"/>
              <a:gd name="connsiteY7" fmla="*/ 6851074 h 6858000"/>
              <a:gd name="connsiteX8" fmla="*/ 374651 w 5600700"/>
              <a:gd name="connsiteY8" fmla="*/ 2500313 h 6858000"/>
              <a:gd name="connsiteX9" fmla="*/ 243922 w 5600700"/>
              <a:gd name="connsiteY9" fmla="*/ 2141538 h 6858000"/>
              <a:gd name="connsiteX10" fmla="*/ 80514 w 5600700"/>
              <a:gd name="connsiteY10" fmla="*/ 1954362 h 6858000"/>
              <a:gd name="connsiteX11" fmla="*/ 1 w 5600700"/>
              <a:gd name="connsiteY11" fmla="*/ 1862138 h 6858000"/>
              <a:gd name="connsiteX12" fmla="*/ 3813 w 5600700"/>
              <a:gd name="connsiteY12" fmla="*/ 1857773 h 6858000"/>
              <a:gd name="connsiteX13" fmla="*/ 243922 w 5600700"/>
              <a:gd name="connsiteY13" fmla="*/ 1582738 h 6858000"/>
              <a:gd name="connsiteX14" fmla="*/ 374651 w 5600700"/>
              <a:gd name="connsiteY14" fmla="*/ 1223963 h 6858000"/>
              <a:gd name="connsiteX15" fmla="*/ 374651 w 5600700"/>
              <a:gd name="connsiteY15" fmla="*/ 1588 h 6858000"/>
              <a:gd name="connsiteX16" fmla="*/ 0 w 5600700"/>
              <a:gd name="connsiteY16" fmla="*/ 15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00700" h="6858000">
                <a:moveTo>
                  <a:pt x="0" y="1862137"/>
                </a:moveTo>
                <a:lnTo>
                  <a:pt x="1" y="1862138"/>
                </a:lnTo>
                <a:lnTo>
                  <a:pt x="0" y="1862139"/>
                </a:lnTo>
                <a:close/>
                <a:moveTo>
                  <a:pt x="0" y="0"/>
                </a:moveTo>
                <a:lnTo>
                  <a:pt x="5600700" y="0"/>
                </a:lnTo>
                <a:lnTo>
                  <a:pt x="5600700" y="6858000"/>
                </a:lnTo>
                <a:lnTo>
                  <a:pt x="374651" y="6858000"/>
                </a:lnTo>
                <a:lnTo>
                  <a:pt x="374651" y="6851074"/>
                </a:lnTo>
                <a:cubicBezTo>
                  <a:pt x="374651" y="6791475"/>
                  <a:pt x="374651" y="6314679"/>
                  <a:pt x="374651" y="2500313"/>
                </a:cubicBezTo>
                <a:cubicBezTo>
                  <a:pt x="374651" y="2365376"/>
                  <a:pt x="328418" y="2236788"/>
                  <a:pt x="243922" y="2141538"/>
                </a:cubicBezTo>
                <a:cubicBezTo>
                  <a:pt x="243922" y="2141538"/>
                  <a:pt x="243922" y="2141538"/>
                  <a:pt x="80514" y="1954362"/>
                </a:cubicBezTo>
                <a:lnTo>
                  <a:pt x="1" y="1862138"/>
                </a:lnTo>
                <a:lnTo>
                  <a:pt x="3813" y="1857773"/>
                </a:lnTo>
                <a:cubicBezTo>
                  <a:pt x="15246" y="1844676"/>
                  <a:pt x="60982" y="1792288"/>
                  <a:pt x="243922" y="1582738"/>
                </a:cubicBezTo>
                <a:cubicBezTo>
                  <a:pt x="328418" y="1487488"/>
                  <a:pt x="374651" y="1358901"/>
                  <a:pt x="374651" y="1223963"/>
                </a:cubicBezTo>
                <a:cubicBezTo>
                  <a:pt x="374651" y="1223963"/>
                  <a:pt x="374651" y="1223963"/>
                  <a:pt x="374651" y="1588"/>
                </a:cubicBezTo>
                <a:lnTo>
                  <a:pt x="0" y="158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34" y="0"/>
            <a:ext cx="748607" cy="68580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591300" y="798513"/>
            <a:ext cx="4421087" cy="1377950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</a:t>
            </a:r>
          </a:p>
          <a:p>
            <a:pPr lvl="0"/>
            <a:r>
              <a:rPr lang="lt-LT"/>
              <a:t>temos pavadinimas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591300" y="320357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591300" y="4284616"/>
            <a:ext cx="4608377" cy="1873115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ad</a:t>
            </a:r>
            <a:r>
              <a:rPr lang="lt-LT"/>
              <a:t> minim </a:t>
            </a:r>
            <a:r>
              <a:rPr lang="lt-LT" err="1"/>
              <a:t>veniam</a:t>
            </a:r>
            <a:r>
              <a:rPr lang="lt-LT"/>
              <a:t>, </a:t>
            </a:r>
            <a:r>
              <a:rPr lang="lt-LT" err="1"/>
              <a:t>quis</a:t>
            </a:r>
            <a:r>
              <a:rPr lang="lt-LT"/>
              <a:t> </a:t>
            </a:r>
            <a:r>
              <a:rPr lang="lt-LT" err="1"/>
              <a:t>nostrud</a:t>
            </a:r>
            <a:r>
              <a:rPr lang="lt-LT"/>
              <a:t> </a:t>
            </a:r>
            <a:r>
              <a:rPr lang="lt-LT" err="1"/>
              <a:t>exerci</a:t>
            </a:r>
            <a:r>
              <a:rPr lang="lt-LT"/>
              <a:t> </a:t>
            </a:r>
            <a:r>
              <a:rPr lang="lt-LT" err="1"/>
              <a:t>tation</a:t>
            </a:r>
            <a:r>
              <a:rPr lang="lt-LT"/>
              <a:t> </a:t>
            </a:r>
            <a:r>
              <a:rPr lang="lt-LT" err="1"/>
              <a:t>ullamcorper</a:t>
            </a:r>
            <a:r>
              <a:rPr lang="lt-LT"/>
              <a:t> </a:t>
            </a:r>
            <a:r>
              <a:rPr lang="lt-LT" err="1"/>
              <a:t>suscipit</a:t>
            </a:r>
            <a:r>
              <a:rPr lang="lt-LT"/>
              <a:t> </a:t>
            </a:r>
            <a:r>
              <a:rPr lang="lt-LT" err="1"/>
              <a:t>lobortis</a:t>
            </a:r>
            <a:r>
              <a:rPr lang="lt-LT"/>
              <a:t> </a:t>
            </a:r>
            <a:r>
              <a:rPr lang="lt-LT" err="1"/>
              <a:t>nisl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lorem</a:t>
            </a:r>
            <a:r>
              <a:rPr lang="lt-L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4373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2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6218238" y="0"/>
            <a:ext cx="74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-31888" y="0"/>
            <a:ext cx="5600700" cy="6858000"/>
          </a:xfrm>
          <a:custGeom>
            <a:avLst/>
            <a:gdLst>
              <a:gd name="connsiteX0" fmla="*/ 0 w 5600700"/>
              <a:gd name="connsiteY0" fmla="*/ 1862137 h 6858000"/>
              <a:gd name="connsiteX1" fmla="*/ 1 w 5600700"/>
              <a:gd name="connsiteY1" fmla="*/ 1862138 h 6858000"/>
              <a:gd name="connsiteX2" fmla="*/ 0 w 5600700"/>
              <a:gd name="connsiteY2" fmla="*/ 1862139 h 6858000"/>
              <a:gd name="connsiteX3" fmla="*/ 0 w 5600700"/>
              <a:gd name="connsiteY3" fmla="*/ 0 h 6858000"/>
              <a:gd name="connsiteX4" fmla="*/ 5600700 w 5600700"/>
              <a:gd name="connsiteY4" fmla="*/ 0 h 6858000"/>
              <a:gd name="connsiteX5" fmla="*/ 5600700 w 5600700"/>
              <a:gd name="connsiteY5" fmla="*/ 6858000 h 6858000"/>
              <a:gd name="connsiteX6" fmla="*/ 374651 w 5600700"/>
              <a:gd name="connsiteY6" fmla="*/ 6858000 h 6858000"/>
              <a:gd name="connsiteX7" fmla="*/ 374651 w 5600700"/>
              <a:gd name="connsiteY7" fmla="*/ 6851074 h 6858000"/>
              <a:gd name="connsiteX8" fmla="*/ 374651 w 5600700"/>
              <a:gd name="connsiteY8" fmla="*/ 2500313 h 6858000"/>
              <a:gd name="connsiteX9" fmla="*/ 243922 w 5600700"/>
              <a:gd name="connsiteY9" fmla="*/ 2141538 h 6858000"/>
              <a:gd name="connsiteX10" fmla="*/ 80514 w 5600700"/>
              <a:gd name="connsiteY10" fmla="*/ 1954362 h 6858000"/>
              <a:gd name="connsiteX11" fmla="*/ 1 w 5600700"/>
              <a:gd name="connsiteY11" fmla="*/ 1862138 h 6858000"/>
              <a:gd name="connsiteX12" fmla="*/ 3813 w 5600700"/>
              <a:gd name="connsiteY12" fmla="*/ 1857773 h 6858000"/>
              <a:gd name="connsiteX13" fmla="*/ 243922 w 5600700"/>
              <a:gd name="connsiteY13" fmla="*/ 1582738 h 6858000"/>
              <a:gd name="connsiteX14" fmla="*/ 374651 w 5600700"/>
              <a:gd name="connsiteY14" fmla="*/ 1223963 h 6858000"/>
              <a:gd name="connsiteX15" fmla="*/ 374651 w 5600700"/>
              <a:gd name="connsiteY15" fmla="*/ 1588 h 6858000"/>
              <a:gd name="connsiteX16" fmla="*/ 0 w 5600700"/>
              <a:gd name="connsiteY16" fmla="*/ 15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00700" h="6858000">
                <a:moveTo>
                  <a:pt x="0" y="1862137"/>
                </a:moveTo>
                <a:lnTo>
                  <a:pt x="1" y="1862138"/>
                </a:lnTo>
                <a:lnTo>
                  <a:pt x="0" y="1862139"/>
                </a:lnTo>
                <a:close/>
                <a:moveTo>
                  <a:pt x="0" y="0"/>
                </a:moveTo>
                <a:lnTo>
                  <a:pt x="5600700" y="0"/>
                </a:lnTo>
                <a:lnTo>
                  <a:pt x="5600700" y="6858000"/>
                </a:lnTo>
                <a:lnTo>
                  <a:pt x="374651" y="6858000"/>
                </a:lnTo>
                <a:lnTo>
                  <a:pt x="374651" y="6851074"/>
                </a:lnTo>
                <a:cubicBezTo>
                  <a:pt x="374651" y="6791475"/>
                  <a:pt x="374651" y="6314679"/>
                  <a:pt x="374651" y="2500313"/>
                </a:cubicBezTo>
                <a:cubicBezTo>
                  <a:pt x="374651" y="2365376"/>
                  <a:pt x="328418" y="2236788"/>
                  <a:pt x="243922" y="2141538"/>
                </a:cubicBezTo>
                <a:cubicBezTo>
                  <a:pt x="243922" y="2141538"/>
                  <a:pt x="243922" y="2141538"/>
                  <a:pt x="80514" y="1954362"/>
                </a:cubicBezTo>
                <a:lnTo>
                  <a:pt x="1" y="1862138"/>
                </a:lnTo>
                <a:lnTo>
                  <a:pt x="3813" y="1857773"/>
                </a:lnTo>
                <a:cubicBezTo>
                  <a:pt x="15246" y="1844676"/>
                  <a:pt x="60982" y="1792288"/>
                  <a:pt x="243922" y="1582738"/>
                </a:cubicBezTo>
                <a:cubicBezTo>
                  <a:pt x="328418" y="1487488"/>
                  <a:pt x="374651" y="1358901"/>
                  <a:pt x="374651" y="1223963"/>
                </a:cubicBezTo>
                <a:cubicBezTo>
                  <a:pt x="374651" y="1223963"/>
                  <a:pt x="374651" y="1223963"/>
                  <a:pt x="374651" y="1588"/>
                </a:cubicBezTo>
                <a:lnTo>
                  <a:pt x="0" y="158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34" y="0"/>
            <a:ext cx="748607" cy="6858000"/>
          </a:xfrm>
          <a:prstGeom prst="rect">
            <a:avLst/>
          </a:prstGeom>
        </p:spPr>
      </p:pic>
      <p:sp>
        <p:nvSpPr>
          <p:cNvPr id="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591300" y="1128441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591300" y="3557451"/>
            <a:ext cx="4608377" cy="2756263"/>
          </a:xfrm>
        </p:spPr>
        <p:txBody>
          <a:bodyPr>
            <a:noAutofit/>
          </a:bodyPr>
          <a:lstStyle>
            <a:lvl1pPr marL="285750" indent="-285750">
              <a:lnSpc>
                <a:spcPts val="1800"/>
              </a:lnSpc>
              <a:buFont typeface="Arial" panose="020B0604020202020204" pitchFamily="34" charset="0"/>
              <a:buChar char="•"/>
              <a:defRPr sz="1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. </a:t>
            </a:r>
          </a:p>
          <a:p>
            <a:pPr lvl="0"/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. </a:t>
            </a:r>
          </a:p>
          <a:p>
            <a:pPr lvl="0"/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. </a:t>
            </a:r>
          </a:p>
          <a:p>
            <a:pPr lvl="0"/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ad</a:t>
            </a:r>
            <a:r>
              <a:rPr lang="lt-LT"/>
              <a:t> minim </a:t>
            </a:r>
            <a:r>
              <a:rPr lang="lt-LT" err="1"/>
              <a:t>veniam</a:t>
            </a:r>
            <a:r>
              <a:rPr lang="lt-LT"/>
              <a:t>, </a:t>
            </a:r>
            <a:r>
              <a:rPr lang="lt-LT" err="1"/>
              <a:t>quis</a:t>
            </a:r>
            <a:r>
              <a:rPr lang="lt-LT"/>
              <a:t> </a:t>
            </a:r>
            <a:r>
              <a:rPr lang="lt-LT" err="1"/>
              <a:t>nostrud</a:t>
            </a:r>
            <a:r>
              <a:rPr lang="lt-LT"/>
              <a:t> </a:t>
            </a:r>
            <a:r>
              <a:rPr lang="lt-LT" err="1"/>
              <a:t>exerci</a:t>
            </a:r>
            <a:r>
              <a:rPr lang="lt-LT"/>
              <a:t> </a:t>
            </a:r>
            <a:r>
              <a:rPr lang="lt-LT" err="1"/>
              <a:t>tation</a:t>
            </a:r>
            <a:r>
              <a:rPr lang="lt-LT"/>
              <a:t>. </a:t>
            </a:r>
          </a:p>
          <a:p>
            <a:pPr lvl="0"/>
            <a:r>
              <a:rPr lang="lt-LT" err="1"/>
              <a:t>Ullamcorper</a:t>
            </a:r>
            <a:r>
              <a:rPr lang="lt-LT"/>
              <a:t> </a:t>
            </a:r>
            <a:r>
              <a:rPr lang="lt-LT" err="1"/>
              <a:t>suscipit</a:t>
            </a:r>
            <a:r>
              <a:rPr lang="lt-LT"/>
              <a:t> </a:t>
            </a:r>
            <a:r>
              <a:rPr lang="lt-LT" err="1"/>
              <a:t>lobortis</a:t>
            </a:r>
            <a:r>
              <a:rPr lang="lt-LT"/>
              <a:t> </a:t>
            </a:r>
            <a:r>
              <a:rPr lang="lt-LT" err="1"/>
              <a:t>nisl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. </a:t>
            </a:r>
          </a:p>
          <a:p>
            <a:pPr lvl="0"/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.</a:t>
            </a:r>
          </a:p>
          <a:p>
            <a:pPr lvl="0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34355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2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solidFill>
          <a:srgbClr val="F0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1377950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</a:t>
            </a:r>
          </a:p>
          <a:p>
            <a:pPr lvl="0"/>
            <a:r>
              <a:rPr lang="lt-LT"/>
              <a:t>temos pavadinimas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320357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111874" y="320357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25473" y="4160134"/>
            <a:ext cx="4559985" cy="1997598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ad</a:t>
            </a:r>
            <a:r>
              <a:rPr lang="lt-LT"/>
              <a:t> minim </a:t>
            </a:r>
            <a:r>
              <a:rPr lang="lt-LT" err="1"/>
              <a:t>veniam</a:t>
            </a:r>
            <a:r>
              <a:rPr lang="lt-LT"/>
              <a:t>, </a:t>
            </a:r>
            <a:r>
              <a:rPr lang="lt-LT" err="1"/>
              <a:t>quis</a:t>
            </a:r>
            <a:r>
              <a:rPr lang="lt-LT"/>
              <a:t> </a:t>
            </a:r>
            <a:r>
              <a:rPr lang="lt-LT" err="1"/>
              <a:t>nostrud</a:t>
            </a:r>
            <a:r>
              <a:rPr lang="lt-LT"/>
              <a:t> </a:t>
            </a:r>
            <a:r>
              <a:rPr lang="lt-LT" err="1"/>
              <a:t>exerci</a:t>
            </a:r>
            <a:r>
              <a:rPr lang="lt-LT"/>
              <a:t> </a:t>
            </a:r>
            <a:r>
              <a:rPr lang="lt-LT" err="1"/>
              <a:t>tation</a:t>
            </a:r>
            <a:r>
              <a:rPr lang="lt-LT"/>
              <a:t> </a:t>
            </a:r>
            <a:r>
              <a:rPr lang="lt-LT" err="1"/>
              <a:t>ullamcorper</a:t>
            </a:r>
            <a:r>
              <a:rPr lang="lt-LT"/>
              <a:t> </a:t>
            </a:r>
            <a:r>
              <a:rPr lang="lt-LT" err="1"/>
              <a:t>suscipit</a:t>
            </a:r>
            <a:r>
              <a:rPr lang="lt-LT"/>
              <a:t> </a:t>
            </a:r>
            <a:r>
              <a:rPr lang="lt-LT" err="1"/>
              <a:t>lobortis</a:t>
            </a:r>
            <a:r>
              <a:rPr lang="lt-LT"/>
              <a:t> </a:t>
            </a:r>
            <a:r>
              <a:rPr lang="lt-LT" err="1"/>
              <a:t>nisl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.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111874" y="4160134"/>
            <a:ext cx="4559985" cy="1997598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ad</a:t>
            </a:r>
            <a:r>
              <a:rPr lang="lt-LT"/>
              <a:t> minim </a:t>
            </a:r>
            <a:r>
              <a:rPr lang="lt-LT" err="1"/>
              <a:t>veniam</a:t>
            </a:r>
            <a:r>
              <a:rPr lang="lt-LT"/>
              <a:t>, </a:t>
            </a:r>
            <a:r>
              <a:rPr lang="lt-LT" err="1"/>
              <a:t>quis</a:t>
            </a:r>
            <a:r>
              <a:rPr lang="lt-LT"/>
              <a:t> </a:t>
            </a:r>
            <a:r>
              <a:rPr lang="lt-LT" err="1"/>
              <a:t>nostrud</a:t>
            </a:r>
            <a:r>
              <a:rPr lang="lt-LT"/>
              <a:t> </a:t>
            </a:r>
            <a:r>
              <a:rPr lang="lt-LT" err="1"/>
              <a:t>exerci</a:t>
            </a:r>
            <a:r>
              <a:rPr lang="lt-LT"/>
              <a:t> </a:t>
            </a:r>
            <a:r>
              <a:rPr lang="lt-LT" err="1"/>
              <a:t>tation</a:t>
            </a:r>
            <a:r>
              <a:rPr lang="lt-LT"/>
              <a:t> </a:t>
            </a:r>
            <a:r>
              <a:rPr lang="lt-LT" err="1"/>
              <a:t>ullamcorper</a:t>
            </a:r>
            <a:r>
              <a:rPr lang="lt-LT"/>
              <a:t> </a:t>
            </a:r>
            <a:r>
              <a:rPr lang="lt-LT" err="1"/>
              <a:t>suscipit</a:t>
            </a:r>
            <a:r>
              <a:rPr lang="lt-LT"/>
              <a:t> </a:t>
            </a:r>
            <a:r>
              <a:rPr lang="lt-LT" err="1"/>
              <a:t>lobortis</a:t>
            </a:r>
            <a:r>
              <a:rPr lang="lt-LT"/>
              <a:t> </a:t>
            </a:r>
            <a:r>
              <a:rPr lang="lt-LT" err="1"/>
              <a:t>nisl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.</a:t>
            </a:r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F3F70A72-BA90-8545-8D78-2FBD2DE90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423" y="498476"/>
            <a:ext cx="137028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814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B24E2C-E349-AE4F-836B-7A501FB9F0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43113" y="2071688"/>
            <a:ext cx="1714500" cy="1714500"/>
          </a:xfrm>
          <a:prstGeom prst="roundRect">
            <a:avLst>
              <a:gd name="adj" fmla="val 4074"/>
            </a:avLst>
          </a:prstGeom>
        </p:spPr>
        <p:txBody>
          <a:bodyPr/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1429310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8223251" cy="696912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 temos pavadinimas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227012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111874" y="227012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01276" y="3643132"/>
            <a:ext cx="4608377" cy="2514600"/>
          </a:xfrm>
        </p:spPr>
        <p:txBody>
          <a:bodyPr>
            <a:noAutofit/>
          </a:bodyPr>
          <a:lstStyle>
            <a:lvl1pPr marL="285750" indent="-285750">
              <a:lnSpc>
                <a:spcPts val="1800"/>
              </a:lnSpc>
              <a:buFont typeface="Arial" panose="020B0604020202020204" pitchFamily="34" charset="0"/>
              <a:buChar char="•"/>
              <a:defRPr sz="1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. </a:t>
            </a:r>
          </a:p>
          <a:p>
            <a:pPr lvl="0"/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. </a:t>
            </a:r>
          </a:p>
          <a:p>
            <a:pPr lvl="0"/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. </a:t>
            </a:r>
          </a:p>
          <a:p>
            <a:pPr lvl="0"/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ad</a:t>
            </a:r>
            <a:r>
              <a:rPr lang="lt-LT"/>
              <a:t> minim </a:t>
            </a:r>
            <a:r>
              <a:rPr lang="lt-LT" err="1"/>
              <a:t>veniam</a:t>
            </a:r>
            <a:r>
              <a:rPr lang="lt-LT"/>
              <a:t>, </a:t>
            </a:r>
            <a:r>
              <a:rPr lang="lt-LT" err="1"/>
              <a:t>quis</a:t>
            </a:r>
            <a:r>
              <a:rPr lang="lt-LT"/>
              <a:t> </a:t>
            </a:r>
            <a:r>
              <a:rPr lang="lt-LT" err="1"/>
              <a:t>nostrud</a:t>
            </a:r>
            <a:r>
              <a:rPr lang="lt-LT"/>
              <a:t> </a:t>
            </a:r>
            <a:r>
              <a:rPr lang="lt-LT" err="1"/>
              <a:t>exerci</a:t>
            </a:r>
            <a:r>
              <a:rPr lang="lt-LT"/>
              <a:t> </a:t>
            </a:r>
            <a:r>
              <a:rPr lang="lt-LT" err="1"/>
              <a:t>tation</a:t>
            </a:r>
            <a:r>
              <a:rPr lang="lt-LT"/>
              <a:t>. </a:t>
            </a:r>
          </a:p>
          <a:p>
            <a:pPr lvl="0"/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. </a:t>
            </a:r>
          </a:p>
          <a:p>
            <a:pPr lvl="0"/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. </a:t>
            </a:r>
          </a:p>
          <a:p>
            <a:pPr lvl="0"/>
            <a:endParaRPr lang="lt-LT"/>
          </a:p>
          <a:p>
            <a:pPr lvl="0"/>
            <a:endParaRPr lang="lt-LT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6111874" y="3643132"/>
            <a:ext cx="4608377" cy="2514600"/>
          </a:xfrm>
        </p:spPr>
        <p:txBody>
          <a:bodyPr>
            <a:noAutofit/>
          </a:bodyPr>
          <a:lstStyle>
            <a:lvl1pPr marL="285750" indent="-285750">
              <a:lnSpc>
                <a:spcPts val="1800"/>
              </a:lnSpc>
              <a:buFont typeface="Arial" panose="020B0604020202020204" pitchFamily="34" charset="0"/>
              <a:buChar char="•"/>
              <a:defRPr sz="1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. </a:t>
            </a:r>
          </a:p>
          <a:p>
            <a:pPr lvl="0"/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. </a:t>
            </a:r>
          </a:p>
          <a:p>
            <a:pPr lvl="0"/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. </a:t>
            </a:r>
          </a:p>
          <a:p>
            <a:pPr lvl="0"/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ad</a:t>
            </a:r>
            <a:r>
              <a:rPr lang="lt-LT"/>
              <a:t> minim </a:t>
            </a:r>
            <a:r>
              <a:rPr lang="lt-LT" err="1"/>
              <a:t>veniam</a:t>
            </a:r>
            <a:r>
              <a:rPr lang="lt-LT"/>
              <a:t>, </a:t>
            </a:r>
            <a:r>
              <a:rPr lang="lt-LT" err="1"/>
              <a:t>quis</a:t>
            </a:r>
            <a:r>
              <a:rPr lang="lt-LT"/>
              <a:t> </a:t>
            </a:r>
            <a:r>
              <a:rPr lang="lt-LT" err="1"/>
              <a:t>nostrud</a:t>
            </a:r>
            <a:r>
              <a:rPr lang="lt-LT"/>
              <a:t> </a:t>
            </a:r>
            <a:r>
              <a:rPr lang="lt-LT" err="1"/>
              <a:t>exerci</a:t>
            </a:r>
            <a:r>
              <a:rPr lang="lt-LT"/>
              <a:t> </a:t>
            </a:r>
            <a:r>
              <a:rPr lang="lt-LT" err="1"/>
              <a:t>tation</a:t>
            </a:r>
            <a:r>
              <a:rPr lang="lt-LT"/>
              <a:t>. </a:t>
            </a:r>
          </a:p>
          <a:p>
            <a:pPr lvl="0"/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. </a:t>
            </a:r>
          </a:p>
          <a:p>
            <a:pPr lvl="0"/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. </a:t>
            </a:r>
          </a:p>
          <a:p>
            <a:pPr lvl="0"/>
            <a:endParaRPr lang="lt-LT"/>
          </a:p>
          <a:p>
            <a:pPr lvl="0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889662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80676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Įmonės </a:t>
            </a:r>
            <a:r>
              <a:rPr lang="en-US" err="1"/>
              <a:t>tikslai</a:t>
            </a:r>
            <a:endParaRPr lang="lt-LT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6787387" y="3048000"/>
            <a:ext cx="796208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/>
              <a:t>02</a:t>
            </a:r>
            <a:endParaRPr lang="lt-LT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1413863" y="3009899"/>
            <a:ext cx="3767737" cy="3152775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  <a:endParaRPr lang="lt-LT"/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625474" y="3048000"/>
            <a:ext cx="715646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/>
              <a:t>0</a:t>
            </a:r>
            <a:r>
              <a:rPr lang="lt-LT"/>
              <a:t>1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7644574" y="3009898"/>
            <a:ext cx="3767737" cy="3152775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36620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12">
          <p15:clr>
            <a:srgbClr val="FBAE40"/>
          </p15:clr>
        </p15:guide>
        <p15:guide id="2" pos="513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364605" y="1767522"/>
            <a:ext cx="3462791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Atstovybių tinklas: Baltarusija (Minskas), Rusija </a:t>
            </a:r>
            <a:r>
              <a:rPr lang="fi-FI"/>
              <a:t>(Maskva), Kinija (Pekinas), Lenkija (Varšuva)</a:t>
            </a:r>
            <a:endParaRPr lang="lt-LT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3413760"/>
            <a:ext cx="1550352" cy="443865"/>
          </a:xfr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443,7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2560320" y="3413760"/>
            <a:ext cx="1562824" cy="443865"/>
          </a:xfr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52.6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401275" y="3413759"/>
            <a:ext cx="1547406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3.77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6242230" y="3413759"/>
            <a:ext cx="1547024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7400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8067766" y="3413758"/>
            <a:ext cx="1556294" cy="44386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&gt;20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9902572" y="3413757"/>
            <a:ext cx="1561717" cy="443865"/>
          </a:xfr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3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738902" y="5629638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Pardavimo pajamos 2017 m. </a:t>
            </a:r>
            <a:r>
              <a:rPr lang="lt-LT" err="1"/>
              <a:t>mln</a:t>
            </a:r>
            <a:r>
              <a:rPr lang="lt-LT"/>
              <a:t> EUR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2605167" y="5629638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Pardavimo pajamos 2017 m. </a:t>
            </a:r>
            <a:r>
              <a:rPr lang="lt-LT" err="1"/>
              <a:t>mln</a:t>
            </a:r>
            <a:r>
              <a:rPr lang="lt-LT"/>
              <a:t> EUR 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4405011" y="5629638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Vežtų keleivių skaičius per 2017 m., mln.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6242230" y="5629638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Personalo skaičius 2018 m.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8079449" y="5629638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Paslaugų teikimo geografija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9923996" y="5629638"/>
            <a:ext cx="1518867" cy="450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Lietuvą kertantys tarptautiniai transporto koridoriai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738901" y="6080488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+10,8%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2604277" y="6080488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+10,8%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4404122" y="6080488"/>
            <a:ext cx="1518867" cy="150368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0.7%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731838" y="1102981"/>
            <a:ext cx="4825682" cy="5988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Trečio ketvirčio rodikliai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66241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80676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Įmonės </a:t>
            </a:r>
            <a:r>
              <a:rPr lang="en-US" err="1"/>
              <a:t>tikslai</a:t>
            </a:r>
            <a:endParaRPr lang="lt-LT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13863" y="3009900"/>
            <a:ext cx="2029505" cy="644434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err="1"/>
              <a:t>Pirmo</a:t>
            </a:r>
            <a:r>
              <a:rPr lang="en-US"/>
              <a:t> </a:t>
            </a:r>
            <a:r>
              <a:rPr lang="en-US" err="1"/>
              <a:t>tikslo</a:t>
            </a:r>
            <a:r>
              <a:rPr lang="en-US"/>
              <a:t> </a:t>
            </a:r>
            <a:r>
              <a:rPr lang="en-US" err="1"/>
              <a:t>pavadinimas</a:t>
            </a:r>
            <a:endParaRPr lang="lt-LT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25474" y="3048000"/>
            <a:ext cx="715646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/>
              <a:t>01</a:t>
            </a:r>
            <a:endParaRPr lang="lt-LT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463349" y="3009900"/>
            <a:ext cx="2029505" cy="644434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err="1"/>
              <a:t>Antro</a:t>
            </a:r>
            <a:r>
              <a:rPr lang="en-US"/>
              <a:t> </a:t>
            </a:r>
            <a:r>
              <a:rPr lang="en-US" err="1"/>
              <a:t>tikslo</a:t>
            </a:r>
            <a:r>
              <a:rPr lang="en-US"/>
              <a:t> </a:t>
            </a:r>
            <a:r>
              <a:rPr lang="en-US" err="1"/>
              <a:t>pavadinimas</a:t>
            </a:r>
            <a:endParaRPr lang="lt-LT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606162" y="3048000"/>
            <a:ext cx="796208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/>
              <a:t>02</a:t>
            </a:r>
            <a:endParaRPr lang="lt-LT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9747966" y="3009900"/>
            <a:ext cx="2029505" cy="644434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/>
              <a:t>Tre</a:t>
            </a:r>
            <a:r>
              <a:rPr lang="lt-LT" err="1"/>
              <a:t>čio</a:t>
            </a:r>
            <a:r>
              <a:rPr lang="en-US"/>
              <a:t> </a:t>
            </a:r>
            <a:r>
              <a:rPr lang="en-US" err="1"/>
              <a:t>tikslo</a:t>
            </a:r>
            <a:r>
              <a:rPr lang="en-US"/>
              <a:t> </a:t>
            </a:r>
            <a:r>
              <a:rPr lang="en-US" err="1"/>
              <a:t>pavadinimas</a:t>
            </a:r>
            <a:endParaRPr lang="lt-LT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8833302" y="3048000"/>
            <a:ext cx="863514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/>
              <a:t>03</a:t>
            </a:r>
            <a:endParaRPr lang="lt-LT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8"/>
          </p:nvPr>
        </p:nvSpPr>
        <p:spPr>
          <a:xfrm>
            <a:off x="8122920" y="4305300"/>
            <a:ext cx="4069079" cy="2552700"/>
          </a:xfrm>
        </p:spPr>
        <p:txBody>
          <a:bodyPr/>
          <a:lstStyle/>
          <a:p>
            <a:endParaRPr lang="lt-LT"/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4061460" y="4305300"/>
            <a:ext cx="4061460" cy="2552700"/>
          </a:xfrm>
        </p:spPr>
        <p:txBody>
          <a:bodyPr/>
          <a:lstStyle>
            <a:lvl1pPr>
              <a:defRPr/>
            </a:lvl1pPr>
          </a:lstStyle>
          <a:p>
            <a:r>
              <a:rPr lang="lt-LT"/>
              <a:t>      </a:t>
            </a:r>
          </a:p>
        </p:txBody>
      </p:sp>
      <p:sp>
        <p:nvSpPr>
          <p:cNvPr id="14" name="Picture Placeholder 18"/>
          <p:cNvSpPr>
            <a:spLocks noGrp="1"/>
          </p:cNvSpPr>
          <p:nvPr>
            <p:ph type="pic" sz="quarter" idx="20" hasCustomPrompt="1"/>
          </p:nvPr>
        </p:nvSpPr>
        <p:spPr>
          <a:xfrm>
            <a:off x="-1" y="4305300"/>
            <a:ext cx="4061461" cy="2552699"/>
          </a:xfrm>
        </p:spPr>
        <p:txBody>
          <a:bodyPr/>
          <a:lstStyle>
            <a:lvl1pPr>
              <a:defRPr/>
            </a:lvl1pPr>
          </a:lstStyle>
          <a:p>
            <a:r>
              <a:rPr lang="lt-LT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447702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12">
          <p15:clr>
            <a:srgbClr val="FBAE40"/>
          </p15:clr>
        </p15:guide>
        <p15:guide id="2" pos="5133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80676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Įmonės </a:t>
            </a:r>
            <a:r>
              <a:rPr lang="en-US" err="1"/>
              <a:t>tikslai</a:t>
            </a:r>
            <a:endParaRPr lang="lt-LT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13863" y="5210175"/>
            <a:ext cx="3996337" cy="1162050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lt-LT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25474" y="5248275"/>
            <a:ext cx="715646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/>
              <a:t>0</a:t>
            </a:r>
            <a:r>
              <a:rPr lang="lt-LT"/>
              <a:t>3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7644574" y="3009900"/>
            <a:ext cx="3947351" cy="1104900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lt-LT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6787387" y="3048000"/>
            <a:ext cx="796208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/>
              <a:t>02</a:t>
            </a:r>
            <a:endParaRPr lang="lt-LT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7575776" y="5210175"/>
            <a:ext cx="4016149" cy="1162050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lt-LT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6787387" y="5248275"/>
            <a:ext cx="715646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/>
              <a:t>0</a:t>
            </a:r>
            <a:r>
              <a:rPr lang="lt-LT"/>
              <a:t>4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1413863" y="3009900"/>
            <a:ext cx="3996337" cy="1104900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lt-LT"/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625474" y="3048000"/>
            <a:ext cx="715646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/>
              <a:t>0</a:t>
            </a:r>
            <a:r>
              <a:rPr lang="lt-LT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04759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12">
          <p15:clr>
            <a:srgbClr val="FBAE40"/>
          </p15:clr>
        </p15:guide>
        <p15:guide id="2" pos="5133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80676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Įmonės </a:t>
            </a:r>
            <a:r>
              <a:rPr lang="en-US" err="1"/>
              <a:t>tikslai</a:t>
            </a:r>
            <a:endParaRPr lang="lt-LT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7644574" y="3009900"/>
            <a:ext cx="3947351" cy="1104900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lt-LT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6787387" y="3048000"/>
            <a:ext cx="796208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/>
              <a:t>02</a:t>
            </a:r>
            <a:endParaRPr lang="lt-LT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1413863" y="3009900"/>
            <a:ext cx="3996337" cy="1104900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lt-LT"/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625474" y="3048000"/>
            <a:ext cx="715646" cy="520836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n-US"/>
              <a:t>0</a:t>
            </a:r>
            <a:r>
              <a:rPr lang="lt-LT"/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CCA7E1-B2F8-7340-9AF4-FCCA27AE41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51" t="5276" r="9692" b="9959"/>
          <a:stretch/>
        </p:blipFill>
        <p:spPr>
          <a:xfrm>
            <a:off x="0" y="4448991"/>
            <a:ext cx="12192000" cy="24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74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12">
          <p15:clr>
            <a:srgbClr val="FBAE40"/>
          </p15:clr>
        </p15:guide>
        <p15:guide id="2" pos="5133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8213726" cy="612276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</a:t>
            </a:r>
            <a:r>
              <a:rPr lang="en-US"/>
              <a:t> </a:t>
            </a:r>
            <a:r>
              <a:rPr lang="lt-LT"/>
              <a:t>temos pavadinimas</a:t>
            </a:r>
          </a:p>
        </p:txBody>
      </p:sp>
      <p:sp>
        <p:nvSpPr>
          <p:cNvPr id="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1749243"/>
            <a:ext cx="3040835" cy="340814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6"/>
          </p:nvPr>
        </p:nvSpPr>
        <p:spPr>
          <a:xfrm>
            <a:off x="625474" y="2428511"/>
            <a:ext cx="10948989" cy="3719877"/>
          </a:xfrm>
        </p:spPr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835294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8213726" cy="612276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</a:t>
            </a:r>
            <a:r>
              <a:rPr lang="en-US"/>
              <a:t> </a:t>
            </a:r>
            <a:r>
              <a:rPr lang="lt-LT"/>
              <a:t>temos pavadinimas</a:t>
            </a:r>
          </a:p>
        </p:txBody>
      </p:sp>
      <p:sp>
        <p:nvSpPr>
          <p:cNvPr id="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1749243"/>
            <a:ext cx="3040835" cy="340814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5475" y="2419350"/>
            <a:ext cx="10947400" cy="3752850"/>
          </a:xfrm>
        </p:spPr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293359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25473" y="4450135"/>
            <a:ext cx="3066961" cy="169811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an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.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4545829" y="4450135"/>
            <a:ext cx="3058251" cy="169811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an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.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8457475" y="4438863"/>
            <a:ext cx="3075667" cy="170938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an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.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606978" cy="1377950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</a:t>
            </a:r>
          </a:p>
          <a:p>
            <a:pPr lvl="0"/>
            <a:r>
              <a:rPr lang="lt-LT"/>
              <a:t>temos pavadinimas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625476" y="2546537"/>
            <a:ext cx="1174750" cy="1174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3" y="3909653"/>
            <a:ext cx="3040835" cy="340814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4543631" y="2546537"/>
            <a:ext cx="1174750" cy="1174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4543628" y="3909653"/>
            <a:ext cx="3040835" cy="340814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23" hasCustomPrompt="1"/>
          </p:nvPr>
        </p:nvSpPr>
        <p:spPr>
          <a:xfrm>
            <a:off x="8457475" y="2546537"/>
            <a:ext cx="1174750" cy="1174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8457472" y="3909653"/>
            <a:ext cx="3040835" cy="340814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</p:spTree>
    <p:extLst>
      <p:ext uri="{BB962C8B-B14F-4D97-AF65-F5344CB8AC3E}">
        <p14:creationId xmlns:p14="http://schemas.microsoft.com/office/powerpoint/2010/main" val="25185041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25473" y="3071779"/>
            <a:ext cx="3920356" cy="5762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.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3" y="798513"/>
            <a:ext cx="7899401" cy="76358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 temos pavadinimas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625476" y="187026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625470" y="5462554"/>
            <a:ext cx="3920356" cy="5762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.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625473" y="4261037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6400795" y="3071779"/>
            <a:ext cx="3920356" cy="5762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.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6400798" y="187026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6400795" y="5462554"/>
            <a:ext cx="3920356" cy="5762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.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6400798" y="4261037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64472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25473" y="3071779"/>
            <a:ext cx="2041527" cy="5762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</a:t>
            </a:r>
            <a:r>
              <a:rPr lang="lt-LT"/>
              <a:t>.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3" y="798513"/>
            <a:ext cx="7899401" cy="76358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 temos pavadinimas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625476" y="187026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625473" y="5453029"/>
            <a:ext cx="2041527" cy="5762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</a:t>
            </a:r>
            <a:r>
              <a:rPr lang="lt-LT"/>
              <a:t>.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625476" y="425151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4549773" y="3071779"/>
            <a:ext cx="2041527" cy="5762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</a:t>
            </a:r>
            <a:r>
              <a:rPr lang="lt-LT"/>
              <a:t>.</a:t>
            </a:r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4549776" y="187026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4549773" y="5453029"/>
            <a:ext cx="2041527" cy="5762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</a:t>
            </a:r>
            <a:r>
              <a:rPr lang="lt-LT"/>
              <a:t>.</a:t>
            </a:r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4549776" y="425151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8435970" y="3071779"/>
            <a:ext cx="2041527" cy="5762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</a:t>
            </a:r>
            <a:r>
              <a:rPr lang="lt-LT"/>
              <a:t>.</a:t>
            </a:r>
          </a:p>
        </p:txBody>
      </p:sp>
      <p:sp>
        <p:nvSpPr>
          <p:cNvPr id="24" name="Picture Placeholder 9"/>
          <p:cNvSpPr>
            <a:spLocks noGrp="1"/>
          </p:cNvSpPr>
          <p:nvPr>
            <p:ph type="pic" sz="quarter" idx="26" hasCustomPrompt="1"/>
          </p:nvPr>
        </p:nvSpPr>
        <p:spPr>
          <a:xfrm>
            <a:off x="8435973" y="187026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8435970" y="5453029"/>
            <a:ext cx="2041527" cy="57629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</a:t>
            </a:r>
            <a:r>
              <a:rPr lang="lt-LT"/>
              <a:t>.</a:t>
            </a:r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28" hasCustomPrompt="1"/>
          </p:nvPr>
        </p:nvSpPr>
        <p:spPr>
          <a:xfrm>
            <a:off x="8435973" y="4251512"/>
            <a:ext cx="1079500" cy="10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15971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6218238" y="0"/>
            <a:ext cx="74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421087" cy="1377950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</a:t>
            </a:r>
          </a:p>
          <a:p>
            <a:pPr lvl="0"/>
            <a:r>
              <a:rPr lang="lt-LT"/>
              <a:t>temos pavadinimas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320357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25474" y="4284616"/>
            <a:ext cx="4608377" cy="1873115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ad</a:t>
            </a:r>
            <a:r>
              <a:rPr lang="lt-LT"/>
              <a:t> minim </a:t>
            </a:r>
            <a:r>
              <a:rPr lang="lt-LT" err="1"/>
              <a:t>veniam</a:t>
            </a:r>
            <a:r>
              <a:rPr lang="lt-LT"/>
              <a:t>, </a:t>
            </a:r>
            <a:r>
              <a:rPr lang="lt-LT" err="1"/>
              <a:t>quis</a:t>
            </a:r>
            <a:r>
              <a:rPr lang="lt-LT"/>
              <a:t> </a:t>
            </a:r>
            <a:r>
              <a:rPr lang="lt-LT" err="1"/>
              <a:t>nostrud</a:t>
            </a:r>
            <a:r>
              <a:rPr lang="lt-LT"/>
              <a:t> </a:t>
            </a:r>
            <a:r>
              <a:rPr lang="lt-LT" err="1"/>
              <a:t>exerci</a:t>
            </a:r>
            <a:r>
              <a:rPr lang="lt-LT"/>
              <a:t> </a:t>
            </a:r>
            <a:r>
              <a:rPr lang="lt-LT" err="1"/>
              <a:t>tation</a:t>
            </a:r>
            <a:r>
              <a:rPr lang="lt-LT"/>
              <a:t> </a:t>
            </a:r>
            <a:r>
              <a:rPr lang="lt-LT" err="1"/>
              <a:t>ullamcorper</a:t>
            </a:r>
            <a:r>
              <a:rPr lang="lt-LT"/>
              <a:t> </a:t>
            </a:r>
            <a:r>
              <a:rPr lang="lt-LT" err="1"/>
              <a:t>suscipit</a:t>
            </a:r>
            <a:r>
              <a:rPr lang="lt-LT"/>
              <a:t> </a:t>
            </a:r>
            <a:r>
              <a:rPr lang="lt-LT" err="1"/>
              <a:t>lobortis</a:t>
            </a:r>
            <a:r>
              <a:rPr lang="lt-LT"/>
              <a:t> </a:t>
            </a:r>
            <a:r>
              <a:rPr lang="lt-LT" err="1"/>
              <a:t>nisl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lorem</a:t>
            </a:r>
            <a:r>
              <a:rPr lang="lt-LT"/>
              <a:t>.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7066065" y="1317812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7066065" y="4108637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9723540" y="4108637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9723540" y="1317812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7066065" y="2915427"/>
            <a:ext cx="2041527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.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9723540" y="2915427"/>
            <a:ext cx="2041527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.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066065" y="5688883"/>
            <a:ext cx="2041527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.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9723540" y="5688883"/>
            <a:ext cx="2041527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4534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2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6218238" y="0"/>
            <a:ext cx="74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1017690" y="1317812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1017690" y="4108637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3675165" y="4108637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3675165" y="1317812"/>
            <a:ext cx="1425388" cy="1425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591300" y="798513"/>
            <a:ext cx="4421087" cy="1377950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</a:t>
            </a:r>
          </a:p>
          <a:p>
            <a:pPr lvl="0"/>
            <a:r>
              <a:rPr lang="lt-LT"/>
              <a:t>temos pavadinimas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591300" y="3203575"/>
            <a:ext cx="3541411" cy="450850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paragrafo antraštė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591300" y="4284616"/>
            <a:ext cx="4608377" cy="1873115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 </a:t>
            </a:r>
            <a:r>
              <a:rPr lang="lt-LT" err="1"/>
              <a:t>nibh</a:t>
            </a:r>
            <a:r>
              <a:rPr lang="lt-LT"/>
              <a:t> </a:t>
            </a:r>
            <a:r>
              <a:rPr lang="lt-LT" err="1"/>
              <a:t>euismod</a:t>
            </a:r>
            <a:r>
              <a:rPr lang="lt-LT"/>
              <a:t> </a:t>
            </a:r>
            <a:r>
              <a:rPr lang="lt-LT" err="1"/>
              <a:t>tincidunt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laoreet</a:t>
            </a:r>
            <a:r>
              <a:rPr lang="lt-LT"/>
              <a:t> </a:t>
            </a:r>
            <a:r>
              <a:rPr lang="lt-LT" err="1"/>
              <a:t>dolore</a:t>
            </a:r>
            <a:r>
              <a:rPr lang="lt-LT"/>
              <a:t> </a:t>
            </a:r>
            <a:r>
              <a:rPr lang="lt-LT" err="1"/>
              <a:t>magna</a:t>
            </a:r>
            <a:r>
              <a:rPr lang="lt-LT"/>
              <a:t> </a:t>
            </a:r>
            <a:r>
              <a:rPr lang="lt-LT" err="1"/>
              <a:t>aliquam</a:t>
            </a:r>
            <a:r>
              <a:rPr lang="lt-LT"/>
              <a:t> </a:t>
            </a:r>
            <a:r>
              <a:rPr lang="lt-LT" err="1"/>
              <a:t>erat</a:t>
            </a:r>
            <a:r>
              <a:rPr lang="lt-LT"/>
              <a:t> </a:t>
            </a:r>
            <a:r>
              <a:rPr lang="lt-LT" err="1"/>
              <a:t>volutpat</a:t>
            </a:r>
            <a:r>
              <a:rPr lang="lt-LT"/>
              <a:t>. </a:t>
            </a:r>
            <a:r>
              <a:rPr lang="lt-LT" err="1"/>
              <a:t>Ut</a:t>
            </a:r>
            <a:r>
              <a:rPr lang="lt-LT"/>
              <a:t> </a:t>
            </a:r>
            <a:r>
              <a:rPr lang="lt-LT" err="1"/>
              <a:t>wisi</a:t>
            </a:r>
            <a:r>
              <a:rPr lang="lt-LT"/>
              <a:t> </a:t>
            </a:r>
            <a:r>
              <a:rPr lang="lt-LT" err="1"/>
              <a:t>enim</a:t>
            </a:r>
            <a:r>
              <a:rPr lang="lt-LT"/>
              <a:t> </a:t>
            </a:r>
            <a:r>
              <a:rPr lang="lt-LT" err="1"/>
              <a:t>ad</a:t>
            </a:r>
            <a:r>
              <a:rPr lang="lt-LT"/>
              <a:t> minim </a:t>
            </a:r>
            <a:r>
              <a:rPr lang="lt-LT" err="1"/>
              <a:t>veniam</a:t>
            </a:r>
            <a:r>
              <a:rPr lang="lt-LT"/>
              <a:t>, </a:t>
            </a:r>
            <a:r>
              <a:rPr lang="lt-LT" err="1"/>
              <a:t>quis</a:t>
            </a:r>
            <a:r>
              <a:rPr lang="lt-LT"/>
              <a:t> </a:t>
            </a:r>
            <a:r>
              <a:rPr lang="lt-LT" err="1"/>
              <a:t>nostrud</a:t>
            </a:r>
            <a:r>
              <a:rPr lang="lt-LT"/>
              <a:t> </a:t>
            </a:r>
            <a:r>
              <a:rPr lang="lt-LT" err="1"/>
              <a:t>exerci</a:t>
            </a:r>
            <a:r>
              <a:rPr lang="lt-LT"/>
              <a:t> </a:t>
            </a:r>
            <a:r>
              <a:rPr lang="lt-LT" err="1"/>
              <a:t>tation</a:t>
            </a:r>
            <a:r>
              <a:rPr lang="lt-LT"/>
              <a:t> </a:t>
            </a:r>
            <a:r>
              <a:rPr lang="lt-LT" err="1"/>
              <a:t>ullamcorper</a:t>
            </a:r>
            <a:r>
              <a:rPr lang="lt-LT"/>
              <a:t> </a:t>
            </a:r>
            <a:r>
              <a:rPr lang="lt-LT" err="1"/>
              <a:t>suscipit</a:t>
            </a:r>
            <a:r>
              <a:rPr lang="lt-LT"/>
              <a:t> </a:t>
            </a:r>
            <a:r>
              <a:rPr lang="lt-LT" err="1"/>
              <a:t>lobortis</a:t>
            </a:r>
            <a:r>
              <a:rPr lang="lt-LT"/>
              <a:t> </a:t>
            </a:r>
            <a:r>
              <a:rPr lang="lt-LT" err="1"/>
              <a:t>nisl</a:t>
            </a:r>
            <a:r>
              <a:rPr lang="lt-LT"/>
              <a:t> </a:t>
            </a:r>
            <a:r>
              <a:rPr lang="lt-LT" err="1"/>
              <a:t>ut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nonummy</a:t>
            </a:r>
            <a:r>
              <a:rPr lang="lt-LT"/>
              <a:t>. </a:t>
            </a:r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lorem</a:t>
            </a:r>
            <a:r>
              <a:rPr lang="lt-LT"/>
              <a:t>.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1017690" y="2915427"/>
            <a:ext cx="2041527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.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3675165" y="2915427"/>
            <a:ext cx="2041527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.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1017690" y="5688883"/>
            <a:ext cx="2041527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.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3675165" y="5688883"/>
            <a:ext cx="2041527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2470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731838" y="1102981"/>
            <a:ext cx="4825682" cy="5988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Įmonės tikslai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2708112" y="2448560"/>
            <a:ext cx="1443038" cy="99568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lt-LT"/>
              <a:t>01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2708112" y="4011676"/>
            <a:ext cx="1443038" cy="99568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lt-LT"/>
              <a:t>02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708112" y="5574792"/>
            <a:ext cx="1443038" cy="99568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lt-LT"/>
              <a:t>03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4562475" y="2681458"/>
            <a:ext cx="6045200" cy="640335"/>
          </a:xfrm>
        </p:spPr>
        <p:txBody>
          <a:bodyPr>
            <a:noAutofit/>
          </a:bodyPr>
          <a:lstStyle>
            <a:lvl1pPr marL="0" indent="0">
              <a:buNone/>
              <a:defRPr sz="3000" baseline="0"/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dolare</a:t>
            </a:r>
            <a:endParaRPr lang="lt-LT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4562475" y="4253211"/>
            <a:ext cx="6045200" cy="640335"/>
          </a:xfrm>
        </p:spPr>
        <p:txBody>
          <a:bodyPr>
            <a:noAutofit/>
          </a:bodyPr>
          <a:lstStyle>
            <a:lvl1pPr marL="0" indent="0">
              <a:buNone/>
              <a:defRPr sz="3000" baseline="0"/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dolare</a:t>
            </a:r>
            <a:endParaRPr lang="lt-LT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4568190" y="5856967"/>
            <a:ext cx="6045200" cy="640335"/>
          </a:xfrm>
        </p:spPr>
        <p:txBody>
          <a:bodyPr>
            <a:noAutofit/>
          </a:bodyPr>
          <a:lstStyle>
            <a:lvl1pPr marL="0" indent="0">
              <a:buNone/>
              <a:defRPr sz="3000" baseline="0"/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dolare</a:t>
            </a:r>
            <a:endParaRPr lang="lt-LT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 b="0"/>
            </a:lvl1pPr>
          </a:lstStyle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44" hasCustomPrompt="1"/>
          </p:nvPr>
        </p:nvSpPr>
        <p:spPr>
          <a:xfrm>
            <a:off x="1214438" y="2805620"/>
            <a:ext cx="1460180" cy="29064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lt-LT"/>
              <a:t>Tikslas </a:t>
            </a:r>
            <a:r>
              <a:rPr lang="lt-LT" err="1"/>
              <a:t>nr.</a:t>
            </a:r>
            <a:endParaRPr lang="lt-LT"/>
          </a:p>
        </p:txBody>
      </p:sp>
      <p:sp>
        <p:nvSpPr>
          <p:cNvPr id="33" name="Text Placeholder 29"/>
          <p:cNvSpPr>
            <a:spLocks noGrp="1"/>
          </p:cNvSpPr>
          <p:nvPr>
            <p:ph type="body" sz="quarter" idx="45" hasCustomPrompt="1"/>
          </p:nvPr>
        </p:nvSpPr>
        <p:spPr>
          <a:xfrm>
            <a:off x="1214438" y="4350162"/>
            <a:ext cx="1460180" cy="29064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lt-LT"/>
              <a:t>Tikslas </a:t>
            </a:r>
            <a:r>
              <a:rPr lang="lt-LT" err="1"/>
              <a:t>nr.</a:t>
            </a:r>
            <a:endParaRPr lang="lt-LT"/>
          </a:p>
        </p:txBody>
      </p:sp>
      <p:sp>
        <p:nvSpPr>
          <p:cNvPr id="35" name="Text Placeholder 29"/>
          <p:cNvSpPr>
            <a:spLocks noGrp="1"/>
          </p:cNvSpPr>
          <p:nvPr>
            <p:ph type="body" sz="quarter" idx="46" hasCustomPrompt="1"/>
          </p:nvPr>
        </p:nvSpPr>
        <p:spPr>
          <a:xfrm>
            <a:off x="1214438" y="5874003"/>
            <a:ext cx="1460180" cy="29064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lt-LT"/>
              <a:t>Tikslas </a:t>
            </a:r>
            <a:r>
              <a:rPr lang="lt-LT" err="1"/>
              <a:t>nr.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78112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12">
          <p15:clr>
            <a:srgbClr val="FBAE40"/>
          </p15:clr>
        </p15:guide>
        <p15:guide id="2" pos="5133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367280"/>
            <a:ext cx="8724900" cy="2042159"/>
          </a:xfrm>
        </p:spPr>
        <p:txBody>
          <a:bodyPr>
            <a:noAutofit/>
          </a:bodyPr>
          <a:lstStyle>
            <a:lvl1pPr marL="0" indent="0">
              <a:buNone/>
              <a:defRPr sz="6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es-ES"/>
              <a:t>LTG </a:t>
            </a:r>
            <a:r>
              <a:rPr lang="lt-LT"/>
              <a:t>misija</a:t>
            </a:r>
            <a:r>
              <a:rPr lang="es-ES"/>
              <a:t>:</a:t>
            </a:r>
            <a:r>
              <a:rPr lang="lt-LT"/>
              <a:t> ką mes darome ir kodėl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19124" y="4418964"/>
            <a:ext cx="6657975" cy="1038861"/>
          </a:xfrm>
        </p:spPr>
        <p:txBody>
          <a:bodyPr>
            <a:noAutofit/>
          </a:bodyPr>
          <a:lstStyle>
            <a:lvl1pPr marL="0" indent="0">
              <a:buNone/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/>
              <a:t>Jungiame žmones ir verslus geresnei ateičiai</a:t>
            </a:r>
          </a:p>
        </p:txBody>
      </p:sp>
    </p:spTree>
    <p:extLst>
      <p:ext uri="{BB962C8B-B14F-4D97-AF65-F5344CB8AC3E}">
        <p14:creationId xmlns:p14="http://schemas.microsoft.com/office/powerpoint/2010/main" val="4281654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25473" y="5188399"/>
            <a:ext cx="3066961" cy="96959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3" y="798513"/>
            <a:ext cx="7632701" cy="70643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 temos pavadinimas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3" y="4485154"/>
            <a:ext cx="3040835" cy="50357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625473" y="3132120"/>
            <a:ext cx="3066961" cy="96959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625473" y="2428875"/>
            <a:ext cx="3040835" cy="50357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4537119" y="3132120"/>
            <a:ext cx="3066961" cy="96959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4537119" y="2428875"/>
            <a:ext cx="3040835" cy="50357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4537119" y="5188399"/>
            <a:ext cx="3066961" cy="96959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4537119" y="4485154"/>
            <a:ext cx="3040835" cy="50357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8457475" y="3132120"/>
            <a:ext cx="3066961" cy="96959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8457475" y="2428875"/>
            <a:ext cx="3040835" cy="50357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474891" y="5188399"/>
            <a:ext cx="3066961" cy="96959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8474891" y="4485154"/>
            <a:ext cx="3040835" cy="50357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</p:spTree>
    <p:extLst>
      <p:ext uri="{BB962C8B-B14F-4D97-AF65-F5344CB8AC3E}">
        <p14:creationId xmlns:p14="http://schemas.microsoft.com/office/powerpoint/2010/main" val="26905611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625473" y="4131124"/>
            <a:ext cx="3066961" cy="969590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4794252" cy="129698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</a:t>
            </a:r>
          </a:p>
          <a:p>
            <a:pPr lvl="0"/>
            <a:r>
              <a:rPr lang="lt-LT"/>
              <a:t>temos pavadinimas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625473" y="2760645"/>
            <a:ext cx="3066961" cy="969590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4537119" y="2760645"/>
            <a:ext cx="3066961" cy="969590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4537119" y="4131124"/>
            <a:ext cx="3066961" cy="969590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8457475" y="2760645"/>
            <a:ext cx="3066961" cy="969590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8474891" y="4131124"/>
            <a:ext cx="3066961" cy="969590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625473" y="5501603"/>
            <a:ext cx="3066961" cy="969590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4537119" y="5501603"/>
            <a:ext cx="3066961" cy="969590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8474891" y="5501603"/>
            <a:ext cx="3066961" cy="969590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9857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367280"/>
            <a:ext cx="8724900" cy="1414145"/>
          </a:xfrm>
        </p:spPr>
        <p:txBody>
          <a:bodyPr>
            <a:noAutofit/>
          </a:bodyPr>
          <a:lstStyle>
            <a:lvl1pPr marL="0" indent="0">
              <a:buNone/>
              <a:defRPr sz="6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Jūsų klausimai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09192" y="5878286"/>
            <a:ext cx="6380888" cy="298678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lt-LT"/>
              <a:t>Prezentacijos pavadinimas</a:t>
            </a:r>
          </a:p>
        </p:txBody>
      </p:sp>
    </p:spTree>
    <p:extLst>
      <p:ext uri="{BB962C8B-B14F-4D97-AF65-F5344CB8AC3E}">
        <p14:creationId xmlns:p14="http://schemas.microsoft.com/office/powerpoint/2010/main" val="1961632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3" y="798513"/>
            <a:ext cx="7632701" cy="706437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 temos pavadinimas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1971675"/>
            <a:ext cx="2438400" cy="2438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2438400" y="1971675"/>
            <a:ext cx="2438400" cy="2438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876800" y="1971675"/>
            <a:ext cx="2438400" cy="2438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7315200" y="1974655"/>
            <a:ext cx="2438400" cy="2438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9753600" y="1974655"/>
            <a:ext cx="2438400" cy="2438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17591" y="4672401"/>
            <a:ext cx="1944584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/>
              <a:t>Vardas Pavardė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2637683" y="4672401"/>
            <a:ext cx="1944584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/>
              <a:t>Vardas Pavardė</a:t>
            </a:r>
          </a:p>
        </p:txBody>
      </p:sp>
      <p:sp>
        <p:nvSpPr>
          <p:cNvPr id="32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5076083" y="4672401"/>
            <a:ext cx="1944584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/>
              <a:t>Vardas Pavardė</a:t>
            </a:r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514483" y="4672401"/>
            <a:ext cx="1944584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/>
              <a:t>Vardas Pavardė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9952883" y="4672401"/>
            <a:ext cx="1944584" cy="370698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/>
              <a:t>Vardas Pavardė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217592" y="5353050"/>
            <a:ext cx="1944584" cy="116205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2637683" y="5353050"/>
            <a:ext cx="1944584" cy="116205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5076083" y="5353050"/>
            <a:ext cx="1944584" cy="116205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38" hasCustomPrompt="1"/>
          </p:nvPr>
        </p:nvSpPr>
        <p:spPr>
          <a:xfrm>
            <a:off x="7514483" y="5353050"/>
            <a:ext cx="1944584" cy="116205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39" hasCustomPrompt="1"/>
          </p:nvPr>
        </p:nvSpPr>
        <p:spPr>
          <a:xfrm>
            <a:off x="9952883" y="5353050"/>
            <a:ext cx="1944584" cy="116205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t-LT" err="1"/>
              <a:t>Lorem</a:t>
            </a:r>
            <a:r>
              <a:rPr lang="lt-LT"/>
              <a:t> </a:t>
            </a:r>
            <a:r>
              <a:rPr lang="lt-LT" err="1"/>
              <a:t>ipsum</a:t>
            </a:r>
            <a:r>
              <a:rPr lang="lt-LT"/>
              <a:t> </a:t>
            </a:r>
            <a:r>
              <a:rPr lang="lt-LT" err="1"/>
              <a:t>dolor</a:t>
            </a:r>
            <a:r>
              <a:rPr lang="lt-LT"/>
              <a:t> </a:t>
            </a:r>
            <a:r>
              <a:rPr lang="lt-LT" err="1"/>
              <a:t>sit</a:t>
            </a:r>
            <a:r>
              <a:rPr lang="lt-LT"/>
              <a:t> </a:t>
            </a:r>
            <a:r>
              <a:rPr lang="lt-LT" err="1"/>
              <a:t>amet</a:t>
            </a:r>
            <a:r>
              <a:rPr lang="lt-LT"/>
              <a:t>, </a:t>
            </a:r>
            <a:r>
              <a:rPr lang="lt-LT" err="1"/>
              <a:t>consectetuer</a:t>
            </a:r>
            <a:r>
              <a:rPr lang="lt-LT"/>
              <a:t> </a:t>
            </a:r>
            <a:r>
              <a:rPr lang="lt-LT" err="1"/>
              <a:t>adipiscing</a:t>
            </a:r>
            <a:r>
              <a:rPr lang="lt-LT"/>
              <a:t> </a:t>
            </a:r>
            <a:r>
              <a:rPr lang="lt-LT" err="1"/>
              <a:t>elit</a:t>
            </a:r>
            <a:r>
              <a:rPr lang="lt-LT"/>
              <a:t>, </a:t>
            </a:r>
            <a:r>
              <a:rPr lang="lt-LT" err="1"/>
              <a:t>sed</a:t>
            </a:r>
            <a:r>
              <a:rPr lang="lt-LT"/>
              <a:t> </a:t>
            </a:r>
            <a:r>
              <a:rPr lang="lt-LT" err="1"/>
              <a:t>diam</a:t>
            </a:r>
            <a:r>
              <a:rPr lang="lt-LT"/>
              <a:t> </a:t>
            </a:r>
            <a:r>
              <a:rPr lang="lt-LT" err="1"/>
              <a:t>nonumm</a:t>
            </a:r>
            <a:r>
              <a:rPr lang="lt-L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91543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8213726" cy="612276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Skaidrės tema,</a:t>
            </a:r>
            <a:r>
              <a:rPr lang="en-US"/>
              <a:t> </a:t>
            </a:r>
            <a:r>
              <a:rPr lang="lt-LT"/>
              <a:t>temos pavadinimas</a:t>
            </a:r>
          </a:p>
        </p:txBody>
      </p:sp>
      <p:sp>
        <p:nvSpPr>
          <p:cNvPr id="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25474" y="1749243"/>
            <a:ext cx="3040835" cy="340814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lt-LT"/>
              <a:t>Trumpoji antraštė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3" hasCustomPrompt="1"/>
          </p:nvPr>
        </p:nvSpPr>
        <p:spPr>
          <a:xfrm>
            <a:off x="625474" y="2447200"/>
            <a:ext cx="10956925" cy="37179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45143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25474" y="798513"/>
            <a:ext cx="8213726" cy="612276"/>
          </a:xfrm>
        </p:spPr>
        <p:txBody>
          <a:bodyPr>
            <a:noAutofit/>
          </a:bodyPr>
          <a:lstStyle>
            <a:lvl1pPr marL="0" indent="0">
              <a:buNone/>
              <a:defRPr sz="3500" b="1" baseline="0">
                <a:solidFill>
                  <a:schemeClr val="tx1"/>
                </a:solidFill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LTG grupės struktūra</a:t>
            </a:r>
          </a:p>
        </p:txBody>
      </p:sp>
    </p:spTree>
    <p:extLst>
      <p:ext uri="{BB962C8B-B14F-4D97-AF65-F5344CB8AC3E}">
        <p14:creationId xmlns:p14="http://schemas.microsoft.com/office/powerpoint/2010/main" val="28134817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lt-LT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191" y="2672080"/>
            <a:ext cx="6200911" cy="2042159"/>
          </a:xfrm>
        </p:spPr>
        <p:txBody>
          <a:bodyPr>
            <a:noAutofit/>
          </a:bodyPr>
          <a:lstStyle>
            <a:lvl1pPr marL="0" indent="0">
              <a:buNone/>
              <a:defRPr sz="6500" b="1" baseline="0">
                <a:latin typeface="+mj-lt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Ačiū!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09192" y="5878286"/>
            <a:ext cx="6380888" cy="298678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err="1"/>
              <a:t>Prane</a:t>
            </a:r>
            <a:r>
              <a:rPr lang="lt-LT" err="1"/>
              <a:t>šėjas</a:t>
            </a:r>
            <a:r>
              <a:rPr lang="lt-LT"/>
              <a:t>, pranešėjo pareigos</a:t>
            </a:r>
          </a:p>
        </p:txBody>
      </p:sp>
    </p:spTree>
    <p:extLst>
      <p:ext uri="{BB962C8B-B14F-4D97-AF65-F5344CB8AC3E}">
        <p14:creationId xmlns:p14="http://schemas.microsoft.com/office/powerpoint/2010/main" val="6487602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BBAAB-96AD-47C7-90F0-5479F49E6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18C6-1BCA-4E83-BD66-991A5F8B4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28271-E773-4A9C-B7AF-167AD9556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B428F-F2A9-4E8E-9A54-2BC90063D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67CD5-08EC-408C-95BA-DEC65525F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27AA4-7190-4A34-992D-694858F3BF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960996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83858E0-A7B4-422F-8C26-4E1F6C7B9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F66A077C-8DE1-4B78-B00C-17D749394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8FB86EE0-8483-4C61-877A-78DE318E4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8B9B15E7-5ADF-4BDE-B53C-CD0881A5F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4F9F846-A43C-4D23-8108-28424B21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EAD84-4404-4DA3-968F-98F2B2D87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627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731838" y="1102981"/>
            <a:ext cx="4825682" cy="98046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Keleivių vežimo </a:t>
            </a:r>
            <a:r>
              <a:rPr lang="lt-LT" err="1"/>
              <a:t>rezulatai</a:t>
            </a:r>
            <a:r>
              <a:rPr lang="lt-LT"/>
              <a:t>, 2016-2017 m.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20" name="Chart Placeholder 19"/>
          <p:cNvSpPr>
            <a:spLocks noGrp="1"/>
          </p:cNvSpPr>
          <p:nvPr>
            <p:ph type="chart" sz="quarter" idx="36"/>
          </p:nvPr>
        </p:nvSpPr>
        <p:spPr>
          <a:xfrm>
            <a:off x="731837" y="2223453"/>
            <a:ext cx="10727099" cy="3935412"/>
          </a:xfrm>
        </p:spPr>
        <p:txBody>
          <a:bodyPr/>
          <a:lstStyle>
            <a:lvl1pPr>
              <a:defRPr/>
            </a:lvl1pPr>
          </a:lstStyle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858645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568100"/>
            <a:ext cx="6380888" cy="298678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lt-LT"/>
              <a:t>Prezentacijos pavadinimas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892177"/>
            <a:ext cx="1809342" cy="1184274"/>
          </a:xfrm>
        </p:spPr>
        <p:txBody>
          <a:bodyPr>
            <a:noAutofit/>
          </a:bodyPr>
          <a:lstStyle>
            <a:lvl1pPr marL="0" indent="0">
              <a:buNone/>
              <a:defRPr sz="8800" b="1" baseline="0">
                <a:solidFill>
                  <a:schemeClr val="tx2"/>
                </a:solidFill>
                <a:latin typeface="Arial" panose="020B0604020202020204" pitchFamily="34" charset="0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01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419350" y="892175"/>
            <a:ext cx="7410450" cy="3776437"/>
          </a:xfrm>
        </p:spPr>
        <p:txBody>
          <a:bodyPr/>
          <a:lstStyle>
            <a:lvl1pPr marL="0" indent="0">
              <a:buNone/>
              <a:defRPr sz="8800" b="1" baseline="0">
                <a:latin typeface="Arial" panose="020B0604020202020204" pitchFamily="34" charset="0"/>
                <a:ea typeface="Euclid Circular A Medium" panose="020B0604000000000000" pitchFamily="34" charset="0"/>
              </a:defRPr>
            </a:lvl1pPr>
          </a:lstStyle>
          <a:p>
            <a:pPr lvl="0"/>
            <a:r>
              <a:rPr lang="lt-LT"/>
              <a:t>Tarpinės skaidrės pavadinimas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419350" y="5878286"/>
            <a:ext cx="6394450" cy="374650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lt-LT"/>
              <a:t>Trumpas apibūdinimas</a:t>
            </a:r>
          </a:p>
        </p:txBody>
      </p:sp>
    </p:spTree>
    <p:extLst>
      <p:ext uri="{BB962C8B-B14F-4D97-AF65-F5344CB8AC3E}">
        <p14:creationId xmlns:p14="http://schemas.microsoft.com/office/powerpoint/2010/main" val="1662178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731838" y="1102981"/>
            <a:ext cx="4825682" cy="98046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lt-LT"/>
              <a:t>Keleivių vežimo </a:t>
            </a:r>
            <a:r>
              <a:rPr lang="lt-LT" err="1"/>
              <a:t>rezulatai</a:t>
            </a:r>
            <a:r>
              <a:rPr lang="lt-LT"/>
              <a:t>, 2016-2017 m.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20" name="Chart Placeholder 19"/>
          <p:cNvSpPr>
            <a:spLocks noGrp="1"/>
          </p:cNvSpPr>
          <p:nvPr>
            <p:ph type="chart" sz="quarter" idx="36"/>
          </p:nvPr>
        </p:nvSpPr>
        <p:spPr>
          <a:xfrm>
            <a:off x="731837" y="2223453"/>
            <a:ext cx="10727099" cy="3935412"/>
          </a:xfrm>
        </p:spPr>
        <p:txBody>
          <a:bodyPr/>
          <a:lstStyle>
            <a:lvl1pPr>
              <a:defRPr/>
            </a:lvl1pPr>
          </a:lstStyle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59000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slideLayout" Target="../slideLayouts/slideLayout83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42" Type="http://schemas.openxmlformats.org/officeDocument/2006/relationships/slideLayout" Target="../slideLayouts/slideLayout86.xml"/><Relationship Id="rId47" Type="http://schemas.openxmlformats.org/officeDocument/2006/relationships/slideLayout" Target="../slideLayouts/slideLayout91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82.xml"/><Relationship Id="rId46" Type="http://schemas.openxmlformats.org/officeDocument/2006/relationships/slideLayout" Target="../slideLayouts/slideLayout90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8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40" Type="http://schemas.openxmlformats.org/officeDocument/2006/relationships/slideLayout" Target="../slideLayouts/slideLayout84.xml"/><Relationship Id="rId45" Type="http://schemas.openxmlformats.org/officeDocument/2006/relationships/slideLayout" Target="../slideLayouts/slideLayout89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4" Type="http://schemas.openxmlformats.org/officeDocument/2006/relationships/slideLayout" Target="../slideLayouts/slideLayout88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43" Type="http://schemas.openxmlformats.org/officeDocument/2006/relationships/slideLayout" Target="../slideLayouts/slideLayout87.xml"/><Relationship Id="rId4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  <a:p>
            <a:pPr lvl="5"/>
            <a:r>
              <a:rPr lang="lt-LT" err="1"/>
              <a:t>Sixth</a:t>
            </a:r>
            <a:endParaRPr lang="lt-LT"/>
          </a:p>
          <a:p>
            <a:pPr lvl="6"/>
            <a:r>
              <a:rPr lang="lt-LT" err="1"/>
              <a:t>Seventh</a:t>
            </a:r>
            <a:endParaRPr lang="lt-LT"/>
          </a:p>
          <a:p>
            <a:pPr lvl="7"/>
            <a:r>
              <a:rPr lang="lt-LT" err="1"/>
              <a:t>Eigtht</a:t>
            </a:r>
            <a:endParaRPr lang="lt-LT"/>
          </a:p>
          <a:p>
            <a:pPr lvl="8"/>
            <a:r>
              <a:rPr lang="lt-LT" err="1"/>
              <a:t>Nineth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13800" y="58115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838" y="6875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93644A28-1841-4683-AAE4-F9FD07AB6F9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2234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5" r:id="rId34"/>
    <p:sldLayoutId id="2147483736" r:id="rId35"/>
    <p:sldLayoutId id="2147483737" r:id="rId36"/>
    <p:sldLayoutId id="2147483738" r:id="rId37"/>
    <p:sldLayoutId id="2147483739" r:id="rId38"/>
    <p:sldLayoutId id="2147483740" r:id="rId39"/>
    <p:sldLayoutId id="2147483741" r:id="rId40"/>
    <p:sldLayoutId id="2147483742" r:id="rId41"/>
    <p:sldLayoutId id="2147483743" r:id="rId42"/>
    <p:sldLayoutId id="2147483744" r:id="rId43"/>
    <p:sldLayoutId id="2147483745" r:id="rId4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Euclid Circular A Medium" panose="020B0604000000000000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Euclid Circular A Medium" panose="020B0604000000000000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  <a:p>
            <a:pPr lvl="5"/>
            <a:r>
              <a:rPr lang="lt-LT" err="1"/>
              <a:t>Sixth</a:t>
            </a:r>
            <a:endParaRPr lang="lt-LT"/>
          </a:p>
          <a:p>
            <a:pPr lvl="6"/>
            <a:r>
              <a:rPr lang="lt-LT" err="1"/>
              <a:t>Seventh</a:t>
            </a:r>
            <a:endParaRPr lang="lt-LT"/>
          </a:p>
          <a:p>
            <a:pPr lvl="7"/>
            <a:r>
              <a:rPr lang="lt-LT" err="1"/>
              <a:t>Eigtht</a:t>
            </a:r>
            <a:endParaRPr lang="lt-LT"/>
          </a:p>
          <a:p>
            <a:pPr lvl="8"/>
            <a:r>
              <a:rPr lang="lt-LT" err="1"/>
              <a:t>Nineth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13800" y="58115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44A28-1841-4683-AAE4-F9FD07AB6F9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1662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4" r:id="rId27"/>
    <p:sldLayoutId id="2147483775" r:id="rId28"/>
    <p:sldLayoutId id="2147483776" r:id="rId29"/>
    <p:sldLayoutId id="2147483777" r:id="rId30"/>
    <p:sldLayoutId id="2147483778" r:id="rId31"/>
    <p:sldLayoutId id="2147483779" r:id="rId32"/>
    <p:sldLayoutId id="2147483780" r:id="rId33"/>
    <p:sldLayoutId id="2147483781" r:id="rId34"/>
    <p:sldLayoutId id="2147483782" r:id="rId35"/>
    <p:sldLayoutId id="2147483783" r:id="rId36"/>
    <p:sldLayoutId id="2147483784" r:id="rId37"/>
    <p:sldLayoutId id="2147483785" r:id="rId38"/>
    <p:sldLayoutId id="2147483786" r:id="rId39"/>
    <p:sldLayoutId id="2147483787" r:id="rId40"/>
    <p:sldLayoutId id="2147483788" r:id="rId41"/>
    <p:sldLayoutId id="2147483789" r:id="rId42"/>
    <p:sldLayoutId id="2147483790" r:id="rId43"/>
    <p:sldLayoutId id="2147483791" r:id="rId44"/>
    <p:sldLayoutId id="2147483792" r:id="rId45"/>
    <p:sldLayoutId id="2147483793" r:id="rId46"/>
    <p:sldLayoutId id="2147483794" r:id="rId4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Euclid Circular A Medium" panose="020B0604000000000000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Euclid Circular A Medium" panose="020B0604000000000000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84.png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71.png"/><Relationship Id="rId3" Type="http://schemas.openxmlformats.org/officeDocument/2006/relationships/image" Target="../media/image72.png"/><Relationship Id="rId7" Type="http://schemas.openxmlformats.org/officeDocument/2006/relationships/image" Target="../media/image61.pn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svg"/><Relationship Id="rId11" Type="http://schemas.openxmlformats.org/officeDocument/2006/relationships/image" Target="../media/image78.png"/><Relationship Id="rId5" Type="http://schemas.openxmlformats.org/officeDocument/2006/relationships/image" Target="../media/image74.png"/><Relationship Id="rId10" Type="http://schemas.openxmlformats.org/officeDocument/2006/relationships/image" Target="../media/image77.svg"/><Relationship Id="rId4" Type="http://schemas.openxmlformats.org/officeDocument/2006/relationships/image" Target="../media/image73.svg"/><Relationship Id="rId9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6.png"/><Relationship Id="rId9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71.png"/><Relationship Id="rId3" Type="http://schemas.openxmlformats.org/officeDocument/2006/relationships/image" Target="../media/image72.png"/><Relationship Id="rId7" Type="http://schemas.openxmlformats.org/officeDocument/2006/relationships/image" Target="../media/image61.pn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svg"/><Relationship Id="rId11" Type="http://schemas.openxmlformats.org/officeDocument/2006/relationships/image" Target="../media/image78.png"/><Relationship Id="rId5" Type="http://schemas.openxmlformats.org/officeDocument/2006/relationships/image" Target="../media/image74.png"/><Relationship Id="rId10" Type="http://schemas.openxmlformats.org/officeDocument/2006/relationships/image" Target="../media/image77.svg"/><Relationship Id="rId4" Type="http://schemas.openxmlformats.org/officeDocument/2006/relationships/image" Target="../media/image73.svg"/><Relationship Id="rId9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69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70.svg"/><Relationship Id="rId9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8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83.svg"/><Relationship Id="rId9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D3F4F50-42A6-CA1B-D51C-38C38DCA45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6479" y="571671"/>
            <a:ext cx="9599041" cy="1929868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lt-LT"/>
              <a:t>UAB „LTG LINK“ veiklos strategija</a:t>
            </a:r>
            <a:br>
              <a:rPr lang="lt-LT"/>
            </a:br>
            <a:r>
              <a:rPr lang="lt-LT" sz="6000"/>
              <a:t>2025–2029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08130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91FAB-B15C-9A41-96F6-77A50BBD4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>
            <a:extLst>
              <a:ext uri="{FF2B5EF4-FFF2-40B4-BE49-F238E27FC236}">
                <a16:creationId xmlns:a16="http://schemas.microsoft.com/office/drawing/2014/main" id="{920FF2F2-682A-4977-4912-5A990EF64F0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246" y="166236"/>
            <a:ext cx="7399125" cy="980462"/>
          </a:xfrm>
        </p:spPr>
        <p:txBody>
          <a:bodyPr>
            <a:normAutofit/>
          </a:bodyPr>
          <a:lstStyle/>
          <a:p>
            <a:r>
              <a:rPr kumimoji="0" lang="lt-LT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ĮTRAUKI ORGANIZACINĖ KULTŪRA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23E74A28-389C-BEA6-4DFB-FCD4030EA1FB}"/>
              </a:ext>
            </a:extLst>
          </p:cNvPr>
          <p:cNvSpPr/>
          <p:nvPr/>
        </p:nvSpPr>
        <p:spPr>
          <a:xfrm>
            <a:off x="1809892" y="3378836"/>
            <a:ext cx="1699072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/>
          <a:p>
            <a:pPr algn="ctr" defTabSz="914377">
              <a:defRPr/>
            </a:pPr>
            <a:r>
              <a:rPr lang="en-US" sz="1600" b="1">
                <a:solidFill>
                  <a:schemeClr val="tx1"/>
                </a:solidFill>
                <a:sym typeface="Arial"/>
              </a:rPr>
              <a:t>2029 m. </a:t>
            </a:r>
          </a:p>
        </p:txBody>
      </p:sp>
      <p:cxnSp>
        <p:nvCxnSpPr>
          <p:cNvPr id="19" name="Tiesioji jungtis 18">
            <a:extLst>
              <a:ext uri="{FF2B5EF4-FFF2-40B4-BE49-F238E27FC236}">
                <a16:creationId xmlns:a16="http://schemas.microsoft.com/office/drawing/2014/main" id="{D0D520CB-4CC6-8FE5-77BE-1047DE0C30B0}"/>
              </a:ext>
            </a:extLst>
          </p:cNvPr>
          <p:cNvCxnSpPr>
            <a:cxnSpLocks/>
          </p:cNvCxnSpPr>
          <p:nvPr/>
        </p:nvCxnSpPr>
        <p:spPr>
          <a:xfrm>
            <a:off x="3827224" y="2420938"/>
            <a:ext cx="0" cy="37310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372A15A9-3BD8-7F49-8A92-91BD04AA6BE8}"/>
              </a:ext>
            </a:extLst>
          </p:cNvPr>
          <p:cNvSpPr/>
          <p:nvPr/>
        </p:nvSpPr>
        <p:spPr>
          <a:xfrm>
            <a:off x="155575" y="775157"/>
            <a:ext cx="7497081" cy="523220"/>
          </a:xfrm>
          <a:prstGeom prst="homePlat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Kritinė dalis LTG Link darbuotojų yra viešojo transporto ir traukinių fanai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7267FEC-6BA0-E816-3CB9-C4FD5FB2A108}"/>
              </a:ext>
            </a:extLst>
          </p:cNvPr>
          <p:cNvSpPr txBox="1"/>
          <p:nvPr/>
        </p:nvSpPr>
        <p:spPr>
          <a:xfrm>
            <a:off x="4884379" y="3003865"/>
            <a:ext cx="27605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600"/>
              <a:t>Darbuotojų skatinimas naudotis viešuoju transportu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2FFCE9-7228-40CD-A46E-6625A3A7EF75}"/>
              </a:ext>
            </a:extLst>
          </p:cNvPr>
          <p:cNvSpPr txBox="1"/>
          <p:nvPr/>
        </p:nvSpPr>
        <p:spPr>
          <a:xfrm>
            <a:off x="8278018" y="2978310"/>
            <a:ext cx="30470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err="1"/>
              <a:t>Organizacija</a:t>
            </a:r>
            <a:r>
              <a:rPr lang="es-ES" sz="1600"/>
              <a:t> </a:t>
            </a:r>
            <a:r>
              <a:rPr lang="es-ES" sz="1600" err="1"/>
              <a:t>yra</a:t>
            </a:r>
            <a:r>
              <a:rPr lang="es-ES" sz="1600"/>
              <a:t> </a:t>
            </a:r>
            <a:r>
              <a:rPr lang="es-ES" sz="1600" err="1"/>
              <a:t>viešojo</a:t>
            </a:r>
            <a:r>
              <a:rPr lang="es-ES" sz="1600"/>
              <a:t> transporto </a:t>
            </a:r>
            <a:r>
              <a:rPr lang="es-ES" sz="1600" err="1"/>
              <a:t>ambasadorė</a:t>
            </a:r>
            <a:r>
              <a:rPr lang="es-ES" sz="1600"/>
              <a:t> </a:t>
            </a:r>
            <a:r>
              <a:rPr lang="es-ES" sz="1600" err="1"/>
              <a:t>rinkoje</a:t>
            </a:r>
            <a:endParaRPr lang="es-ES" sz="16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C53138-6500-05C2-66DF-5F4623C0A927}"/>
              </a:ext>
            </a:extLst>
          </p:cNvPr>
          <p:cNvSpPr txBox="1"/>
          <p:nvPr/>
        </p:nvSpPr>
        <p:spPr>
          <a:xfrm>
            <a:off x="5059788" y="5217275"/>
            <a:ext cx="24097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err="1"/>
              <a:t>Organizacijos</a:t>
            </a:r>
            <a:r>
              <a:rPr lang="en-GB" sz="1600"/>
              <a:t> </a:t>
            </a:r>
            <a:r>
              <a:rPr lang="en-GB" sz="1600" err="1"/>
              <a:t>įvaizdis</a:t>
            </a:r>
            <a:r>
              <a:rPr lang="en-GB" sz="1600"/>
              <a:t> </a:t>
            </a:r>
            <a:r>
              <a:rPr lang="en-GB" sz="1600" err="1"/>
              <a:t>ir</a:t>
            </a:r>
            <a:r>
              <a:rPr lang="en-GB" sz="1600"/>
              <a:t> </a:t>
            </a:r>
            <a:r>
              <a:rPr lang="en-GB" sz="1600" err="1"/>
              <a:t>žinomumas</a:t>
            </a:r>
            <a:endParaRPr lang="en-GB" sz="16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3DC3414-DEAF-B358-895A-EBEE8ABD2FAD}"/>
              </a:ext>
            </a:extLst>
          </p:cNvPr>
          <p:cNvSpPr txBox="1"/>
          <p:nvPr/>
        </p:nvSpPr>
        <p:spPr>
          <a:xfrm>
            <a:off x="8702085" y="5206853"/>
            <a:ext cx="2303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600"/>
              <a:t>Darbuotojų gerovės užtikrinimas</a:t>
            </a:r>
          </a:p>
        </p:txBody>
      </p:sp>
      <p:grpSp>
        <p:nvGrpSpPr>
          <p:cNvPr id="61" name="Grupė 60">
            <a:extLst>
              <a:ext uri="{FF2B5EF4-FFF2-40B4-BE49-F238E27FC236}">
                <a16:creationId xmlns:a16="http://schemas.microsoft.com/office/drawing/2014/main" id="{215BDEBE-8DF7-EDF2-2C9B-287469A22C2E}"/>
              </a:ext>
            </a:extLst>
          </p:cNvPr>
          <p:cNvGrpSpPr/>
          <p:nvPr/>
        </p:nvGrpSpPr>
        <p:grpSpPr>
          <a:xfrm>
            <a:off x="5616656" y="1649315"/>
            <a:ext cx="1296000" cy="1296000"/>
            <a:chOff x="5025066" y="1833204"/>
            <a:chExt cx="1296000" cy="1296000"/>
          </a:xfrm>
        </p:grpSpPr>
        <p:sp>
          <p:nvSpPr>
            <p:cNvPr id="4" name="Oval 41">
              <a:extLst>
                <a:ext uri="{FF2B5EF4-FFF2-40B4-BE49-F238E27FC236}">
                  <a16:creationId xmlns:a16="http://schemas.microsoft.com/office/drawing/2014/main" id="{49854B68-7127-CDAD-86B2-10BC604B7EDE}"/>
                </a:ext>
              </a:extLst>
            </p:cNvPr>
            <p:cNvSpPr/>
            <p:nvPr/>
          </p:nvSpPr>
          <p:spPr>
            <a:xfrm>
              <a:off x="5025066" y="1833204"/>
              <a:ext cx="1296000" cy="129600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</a:ln>
            <a:effectLst>
              <a:outerShdw blurRad="88900" dist="127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pic>
          <p:nvPicPr>
            <p:cNvPr id="47" name="Paveikslėlis 46">
              <a:extLst>
                <a:ext uri="{FF2B5EF4-FFF2-40B4-BE49-F238E27FC236}">
                  <a16:creationId xmlns:a16="http://schemas.microsoft.com/office/drawing/2014/main" id="{B2B3E752-ABEC-61F5-496C-FEE85CF92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86529" y="2142927"/>
              <a:ext cx="573074" cy="579170"/>
            </a:xfrm>
            <a:prstGeom prst="rect">
              <a:avLst/>
            </a:prstGeom>
          </p:spPr>
        </p:pic>
      </p:grpSp>
      <p:grpSp>
        <p:nvGrpSpPr>
          <p:cNvPr id="62" name="Grupė 61">
            <a:extLst>
              <a:ext uri="{FF2B5EF4-FFF2-40B4-BE49-F238E27FC236}">
                <a16:creationId xmlns:a16="http://schemas.microsoft.com/office/drawing/2014/main" id="{D4FD2AD8-4875-76E9-2886-951D7B6A9227}"/>
              </a:ext>
            </a:extLst>
          </p:cNvPr>
          <p:cNvGrpSpPr/>
          <p:nvPr/>
        </p:nvGrpSpPr>
        <p:grpSpPr>
          <a:xfrm>
            <a:off x="9153557" y="1604711"/>
            <a:ext cx="1296000" cy="1296000"/>
            <a:chOff x="9333219" y="1634302"/>
            <a:chExt cx="1296000" cy="1296000"/>
          </a:xfrm>
        </p:grpSpPr>
        <p:sp>
          <p:nvSpPr>
            <p:cNvPr id="20" name="Oval 41">
              <a:extLst>
                <a:ext uri="{FF2B5EF4-FFF2-40B4-BE49-F238E27FC236}">
                  <a16:creationId xmlns:a16="http://schemas.microsoft.com/office/drawing/2014/main" id="{DDFD3219-8DDE-FC8D-684C-AD024238DFD8}"/>
                </a:ext>
              </a:extLst>
            </p:cNvPr>
            <p:cNvSpPr/>
            <p:nvPr/>
          </p:nvSpPr>
          <p:spPr>
            <a:xfrm>
              <a:off x="9333219" y="1634302"/>
              <a:ext cx="1296000" cy="129600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</a:ln>
            <a:effectLst>
              <a:outerShdw blurRad="88900" dist="254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pic>
          <p:nvPicPr>
            <p:cNvPr id="48" name="Paveikslėlis 47">
              <a:extLst>
                <a:ext uri="{FF2B5EF4-FFF2-40B4-BE49-F238E27FC236}">
                  <a16:creationId xmlns:a16="http://schemas.microsoft.com/office/drawing/2014/main" id="{7DD54981-53FB-B67E-1385-299B5660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94682" y="1956411"/>
              <a:ext cx="573074" cy="579170"/>
            </a:xfrm>
            <a:prstGeom prst="rect">
              <a:avLst/>
            </a:prstGeom>
          </p:spPr>
        </p:pic>
      </p:grpSp>
      <p:grpSp>
        <p:nvGrpSpPr>
          <p:cNvPr id="63" name="Grupė 62">
            <a:extLst>
              <a:ext uri="{FF2B5EF4-FFF2-40B4-BE49-F238E27FC236}">
                <a16:creationId xmlns:a16="http://schemas.microsoft.com/office/drawing/2014/main" id="{9F6871EB-EB4A-21AC-9874-DA38431E0F04}"/>
              </a:ext>
            </a:extLst>
          </p:cNvPr>
          <p:cNvGrpSpPr/>
          <p:nvPr/>
        </p:nvGrpSpPr>
        <p:grpSpPr>
          <a:xfrm>
            <a:off x="5621497" y="3869567"/>
            <a:ext cx="1296000" cy="1296000"/>
            <a:chOff x="5089624" y="3919779"/>
            <a:chExt cx="1296000" cy="1296000"/>
          </a:xfrm>
        </p:grpSpPr>
        <p:sp>
          <p:nvSpPr>
            <p:cNvPr id="21" name="Oval 41">
              <a:extLst>
                <a:ext uri="{FF2B5EF4-FFF2-40B4-BE49-F238E27FC236}">
                  <a16:creationId xmlns:a16="http://schemas.microsoft.com/office/drawing/2014/main" id="{2D492A44-858B-91F8-116B-DD4775D5AA13}"/>
                </a:ext>
              </a:extLst>
            </p:cNvPr>
            <p:cNvSpPr/>
            <p:nvPr/>
          </p:nvSpPr>
          <p:spPr>
            <a:xfrm>
              <a:off x="5089624" y="3919779"/>
              <a:ext cx="1296000" cy="129600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</a:ln>
            <a:effectLst>
              <a:outerShdw blurRad="88900" dist="254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 sz="1400"/>
            </a:p>
          </p:txBody>
        </p:sp>
        <p:pic>
          <p:nvPicPr>
            <p:cNvPr id="49" name="Paveikslėlis 48">
              <a:extLst>
                <a:ext uri="{FF2B5EF4-FFF2-40B4-BE49-F238E27FC236}">
                  <a16:creationId xmlns:a16="http://schemas.microsoft.com/office/drawing/2014/main" id="{DED72694-429D-4B5F-1F35-9AC09A0CD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51087" y="4221371"/>
              <a:ext cx="573074" cy="573074"/>
            </a:xfrm>
            <a:prstGeom prst="rect">
              <a:avLst/>
            </a:prstGeom>
          </p:spPr>
        </p:pic>
      </p:grpSp>
      <p:grpSp>
        <p:nvGrpSpPr>
          <p:cNvPr id="64" name="Grupė 63">
            <a:extLst>
              <a:ext uri="{FF2B5EF4-FFF2-40B4-BE49-F238E27FC236}">
                <a16:creationId xmlns:a16="http://schemas.microsoft.com/office/drawing/2014/main" id="{CADF03FD-AFFA-819C-EA35-301CC52FD9B9}"/>
              </a:ext>
            </a:extLst>
          </p:cNvPr>
          <p:cNvGrpSpPr/>
          <p:nvPr/>
        </p:nvGrpSpPr>
        <p:grpSpPr>
          <a:xfrm>
            <a:off x="9195599" y="3794634"/>
            <a:ext cx="1296000" cy="1296000"/>
            <a:chOff x="9360385" y="3927698"/>
            <a:chExt cx="1296000" cy="1296000"/>
          </a:xfrm>
        </p:grpSpPr>
        <p:sp>
          <p:nvSpPr>
            <p:cNvPr id="50" name="Oval 41">
              <a:extLst>
                <a:ext uri="{FF2B5EF4-FFF2-40B4-BE49-F238E27FC236}">
                  <a16:creationId xmlns:a16="http://schemas.microsoft.com/office/drawing/2014/main" id="{AC6754EA-E251-BBD7-2F9D-6DFE12905E54}"/>
                </a:ext>
              </a:extLst>
            </p:cNvPr>
            <p:cNvSpPr/>
            <p:nvPr/>
          </p:nvSpPr>
          <p:spPr>
            <a:xfrm>
              <a:off x="9360385" y="3927698"/>
              <a:ext cx="1296000" cy="129600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</a:ln>
            <a:effectLst>
              <a:outerShdw blurRad="88900" dist="254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 sz="1400"/>
            </a:p>
          </p:txBody>
        </p:sp>
        <p:pic>
          <p:nvPicPr>
            <p:cNvPr id="52" name="Graphic 47">
              <a:extLst>
                <a:ext uri="{FF2B5EF4-FFF2-40B4-BE49-F238E27FC236}">
                  <a16:creationId xmlns:a16="http://schemas.microsoft.com/office/drawing/2014/main" id="{E4912488-2089-FBA5-C27B-3F415F509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20385" y="4270713"/>
              <a:ext cx="576000" cy="576000"/>
            </a:xfrm>
            <a:prstGeom prst="rect">
              <a:avLst/>
            </a:prstGeom>
          </p:spPr>
        </p:pic>
      </p:grpSp>
      <p:graphicFrame>
        <p:nvGraphicFramePr>
          <p:cNvPr id="53" name="Table 15">
            <a:extLst>
              <a:ext uri="{FF2B5EF4-FFF2-40B4-BE49-F238E27FC236}">
                <a16:creationId xmlns:a16="http://schemas.microsoft.com/office/drawing/2014/main" id="{AD14F0B1-FEE2-9C54-1790-86469E354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204143"/>
              </p:ext>
            </p:extLst>
          </p:nvPr>
        </p:nvGraphicFramePr>
        <p:xfrm>
          <a:off x="1992079" y="3794634"/>
          <a:ext cx="1409673" cy="11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673">
                  <a:extLst>
                    <a:ext uri="{9D8B030D-6E8A-4147-A177-3AD203B41FA5}">
                      <a16:colId xmlns:a16="http://schemas.microsoft.com/office/drawing/2014/main" val="1929049385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Darbuotojų</a:t>
                      </a:r>
                    </a:p>
                    <a:p>
                      <a:pPr algn="ctr"/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Įsitraukimas, 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312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82</a:t>
                      </a:r>
                      <a:endParaRPr lang="lt-LT" sz="4000" b="1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71039"/>
                  </a:ext>
                </a:extLst>
              </a:tr>
            </a:tbl>
          </a:graphicData>
        </a:graphic>
      </p:graphicFrame>
      <p:pic>
        <p:nvPicPr>
          <p:cNvPr id="54" name="Paveikslėlis 53">
            <a:extLst>
              <a:ext uri="{FF2B5EF4-FFF2-40B4-BE49-F238E27FC236}">
                <a16:creationId xmlns:a16="http://schemas.microsoft.com/office/drawing/2014/main" id="{D8F62F54-A9B9-8A07-8838-B4F5375A9AA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rcRect l="641" t="48896" r="641" b="35444"/>
          <a:stretch/>
        </p:blipFill>
        <p:spPr>
          <a:xfrm>
            <a:off x="0" y="5945934"/>
            <a:ext cx="12192001" cy="980462"/>
          </a:xfrm>
          <a:prstGeom prst="rect">
            <a:avLst/>
          </a:prstGeom>
        </p:spPr>
      </p:pic>
      <p:sp>
        <p:nvSpPr>
          <p:cNvPr id="55" name="Rectangle 16">
            <a:extLst>
              <a:ext uri="{FF2B5EF4-FFF2-40B4-BE49-F238E27FC236}">
                <a16:creationId xmlns:a16="http://schemas.microsoft.com/office/drawing/2014/main" id="{2128E8D5-A71E-B8CE-A115-6A91005412D6}"/>
              </a:ext>
            </a:extLst>
          </p:cNvPr>
          <p:cNvSpPr/>
          <p:nvPr/>
        </p:nvSpPr>
        <p:spPr>
          <a:xfrm>
            <a:off x="65100" y="3378837"/>
            <a:ext cx="1699072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/>
          <a:p>
            <a:pPr algn="ctr" defTabSz="914377">
              <a:defRPr/>
            </a:pPr>
            <a:r>
              <a:rPr lang="en-US" sz="1600" b="1">
                <a:solidFill>
                  <a:schemeClr val="tx1"/>
                </a:solidFill>
                <a:sym typeface="Arial"/>
              </a:rPr>
              <a:t>2024 m. </a:t>
            </a:r>
          </a:p>
        </p:txBody>
      </p:sp>
      <p:graphicFrame>
        <p:nvGraphicFramePr>
          <p:cNvPr id="56" name="Table 15">
            <a:extLst>
              <a:ext uri="{FF2B5EF4-FFF2-40B4-BE49-F238E27FC236}">
                <a16:creationId xmlns:a16="http://schemas.microsoft.com/office/drawing/2014/main" id="{92D4B94C-1E38-DB2E-F0E7-65A1DF81A7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214537"/>
              </p:ext>
            </p:extLst>
          </p:nvPr>
        </p:nvGraphicFramePr>
        <p:xfrm>
          <a:off x="188748" y="3794634"/>
          <a:ext cx="1409673" cy="11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673">
                  <a:extLst>
                    <a:ext uri="{9D8B030D-6E8A-4147-A177-3AD203B41FA5}">
                      <a16:colId xmlns:a16="http://schemas.microsoft.com/office/drawing/2014/main" val="19290493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Darbuotojų</a:t>
                      </a:r>
                    </a:p>
                    <a:p>
                      <a:pPr algn="ctr"/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Įsitraukimas, 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312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81</a:t>
                      </a:r>
                      <a:endParaRPr lang="lt-LT" sz="4000" b="1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71039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0EA0177A-F24D-3A8D-AB4C-5FC9EE3C515E}"/>
              </a:ext>
            </a:extLst>
          </p:cNvPr>
          <p:cNvSpPr txBox="1"/>
          <p:nvPr/>
        </p:nvSpPr>
        <p:spPr>
          <a:xfrm>
            <a:off x="893584" y="2538208"/>
            <a:ext cx="2333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t-LT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Arial"/>
              </a:rPr>
              <a:t>Veiklos rodikliai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Arial"/>
              </a:rPr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680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629FB-5F1A-2A60-5C93-C679B5F47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6">
            <a:extLst>
              <a:ext uri="{FF2B5EF4-FFF2-40B4-BE49-F238E27FC236}">
                <a16:creationId xmlns:a16="http://schemas.microsoft.com/office/drawing/2014/main" id="{FA5DF8F6-EB2E-F32D-F670-944F75ED9309}"/>
              </a:ext>
            </a:extLst>
          </p:cNvPr>
          <p:cNvSpPr/>
          <p:nvPr/>
        </p:nvSpPr>
        <p:spPr>
          <a:xfrm>
            <a:off x="794301" y="1807599"/>
            <a:ext cx="1853685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/>
          <a:p>
            <a:pPr algn="ctr" defTabSz="914377">
              <a:defRPr/>
            </a:pPr>
            <a:r>
              <a:rPr lang="lt-LT" b="1">
                <a:solidFill>
                  <a:schemeClr val="tx1"/>
                </a:solidFill>
                <a:sym typeface="Arial"/>
              </a:rPr>
              <a:t>Veiklos rodikliai</a:t>
            </a:r>
            <a:r>
              <a:rPr lang="en-US" b="1">
                <a:solidFill>
                  <a:schemeClr val="tx1"/>
                </a:solidFill>
                <a:sym typeface="Arial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E4F342-A88A-0514-0404-60CDA57CB545}"/>
              </a:ext>
            </a:extLst>
          </p:cNvPr>
          <p:cNvSpPr txBox="1"/>
          <p:nvPr/>
        </p:nvSpPr>
        <p:spPr>
          <a:xfrm>
            <a:off x="3889762" y="2923912"/>
            <a:ext cx="19586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600">
                <a:solidFill>
                  <a:schemeClr val="tx1"/>
                </a:solidFill>
              </a:rPr>
              <a:t>„Žalios“ elektros naudojimas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04F49B-FB8D-B3ED-9E51-D390D996B5AC}"/>
              </a:ext>
            </a:extLst>
          </p:cNvPr>
          <p:cNvSpPr txBox="1"/>
          <p:nvPr/>
        </p:nvSpPr>
        <p:spPr>
          <a:xfrm>
            <a:off x="8371439" y="4864843"/>
            <a:ext cx="1926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600">
                <a:solidFill>
                  <a:schemeClr val="tx1"/>
                </a:solidFill>
              </a:rPr>
              <a:t>Traukinių pritaikymas PRM keleivių poreikiams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098552-DC15-6D42-1B8D-609AB036E1E2}"/>
              </a:ext>
            </a:extLst>
          </p:cNvPr>
          <p:cNvSpPr txBox="1"/>
          <p:nvPr/>
        </p:nvSpPr>
        <p:spPr>
          <a:xfrm>
            <a:off x="6830182" y="2871029"/>
            <a:ext cx="18930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600">
                <a:solidFill>
                  <a:schemeClr val="tx1"/>
                </a:solidFill>
              </a:rPr>
              <a:t>Naujų elektrinių traukinių įsigijimas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047C5-7485-D9B7-C551-E14691EBEB03}"/>
              </a:ext>
            </a:extLst>
          </p:cNvPr>
          <p:cNvSpPr txBox="1"/>
          <p:nvPr/>
        </p:nvSpPr>
        <p:spPr>
          <a:xfrm>
            <a:off x="9486196" y="2861949"/>
            <a:ext cx="21161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600">
                <a:solidFill>
                  <a:schemeClr val="tx1"/>
                </a:solidFill>
              </a:rPr>
              <a:t>Sintetinio dyzelinio kuro naudojimas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80141-F20D-E8FB-C2C8-42E0D0F50E1B}"/>
              </a:ext>
            </a:extLst>
          </p:cNvPr>
          <p:cNvSpPr txBox="1"/>
          <p:nvPr/>
        </p:nvSpPr>
        <p:spPr>
          <a:xfrm>
            <a:off x="5186199" y="4864843"/>
            <a:ext cx="22837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>
                <a:solidFill>
                  <a:schemeClr val="tx1"/>
                </a:solidFill>
              </a:rPr>
              <a:t>Remonto bazių projektas (naujas traukinių depas) </a:t>
            </a:r>
          </a:p>
        </p:txBody>
      </p:sp>
      <p:cxnSp>
        <p:nvCxnSpPr>
          <p:cNvPr id="19" name="Tiesioji jungtis 18">
            <a:extLst>
              <a:ext uri="{FF2B5EF4-FFF2-40B4-BE49-F238E27FC236}">
                <a16:creationId xmlns:a16="http://schemas.microsoft.com/office/drawing/2014/main" id="{2BCC1B3B-EE93-27E3-998A-5A63CD6E3A10}"/>
              </a:ext>
            </a:extLst>
          </p:cNvPr>
          <p:cNvCxnSpPr>
            <a:cxnSpLocks/>
          </p:cNvCxnSpPr>
          <p:nvPr/>
        </p:nvCxnSpPr>
        <p:spPr>
          <a:xfrm>
            <a:off x="3827463" y="2655698"/>
            <a:ext cx="0" cy="34171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ė 32">
            <a:extLst>
              <a:ext uri="{FF2B5EF4-FFF2-40B4-BE49-F238E27FC236}">
                <a16:creationId xmlns:a16="http://schemas.microsoft.com/office/drawing/2014/main" id="{35B9FF01-9AB2-EA50-DABE-79D9E5496081}"/>
              </a:ext>
            </a:extLst>
          </p:cNvPr>
          <p:cNvGrpSpPr/>
          <p:nvPr/>
        </p:nvGrpSpPr>
        <p:grpSpPr>
          <a:xfrm>
            <a:off x="4325371" y="1645359"/>
            <a:ext cx="1145657" cy="1145657"/>
            <a:chOff x="3342401" y="3803573"/>
            <a:chExt cx="1145657" cy="1145657"/>
          </a:xfrm>
        </p:grpSpPr>
        <p:sp>
          <p:nvSpPr>
            <p:cNvPr id="9" name="Oval 41">
              <a:extLst>
                <a:ext uri="{FF2B5EF4-FFF2-40B4-BE49-F238E27FC236}">
                  <a16:creationId xmlns:a16="http://schemas.microsoft.com/office/drawing/2014/main" id="{9B4CD42C-3FF2-9F93-885A-9A9D06D23616}"/>
                </a:ext>
              </a:extLst>
            </p:cNvPr>
            <p:cNvSpPr/>
            <p:nvPr/>
          </p:nvSpPr>
          <p:spPr>
            <a:xfrm>
              <a:off x="3342401" y="3803573"/>
              <a:ext cx="1145657" cy="114565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>
                  <a:lumMod val="95000"/>
                </a:schemeClr>
              </a:solidFill>
            </a:ln>
            <a:effectLst>
              <a:outerShdw blurRad="88900" dist="254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 sz="2000"/>
            </a:p>
          </p:txBody>
        </p:sp>
        <p:pic>
          <p:nvPicPr>
            <p:cNvPr id="25" name="Graphic 38">
              <a:extLst>
                <a:ext uri="{FF2B5EF4-FFF2-40B4-BE49-F238E27FC236}">
                  <a16:creationId xmlns:a16="http://schemas.microsoft.com/office/drawing/2014/main" id="{338B0409-A755-0077-70EB-BA40B1C49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27229" y="4075936"/>
              <a:ext cx="576000" cy="576000"/>
            </a:xfrm>
            <a:prstGeom prst="rect">
              <a:avLst/>
            </a:prstGeom>
          </p:spPr>
        </p:pic>
      </p:grpSp>
      <p:grpSp>
        <p:nvGrpSpPr>
          <p:cNvPr id="32" name="Grupė 31">
            <a:extLst>
              <a:ext uri="{FF2B5EF4-FFF2-40B4-BE49-F238E27FC236}">
                <a16:creationId xmlns:a16="http://schemas.microsoft.com/office/drawing/2014/main" id="{5446F66C-6240-CCB9-1FB5-E1B5163D3664}"/>
              </a:ext>
            </a:extLst>
          </p:cNvPr>
          <p:cNvGrpSpPr/>
          <p:nvPr/>
        </p:nvGrpSpPr>
        <p:grpSpPr>
          <a:xfrm>
            <a:off x="7148413" y="1647663"/>
            <a:ext cx="1145657" cy="1145657"/>
            <a:chOff x="7016656" y="1622411"/>
            <a:chExt cx="1145657" cy="1145657"/>
          </a:xfrm>
        </p:grpSpPr>
        <p:sp>
          <p:nvSpPr>
            <p:cNvPr id="8" name="Oval 41">
              <a:extLst>
                <a:ext uri="{FF2B5EF4-FFF2-40B4-BE49-F238E27FC236}">
                  <a16:creationId xmlns:a16="http://schemas.microsoft.com/office/drawing/2014/main" id="{244995AA-EF73-8231-EB5C-F0813B0BB890}"/>
                </a:ext>
              </a:extLst>
            </p:cNvPr>
            <p:cNvSpPr/>
            <p:nvPr/>
          </p:nvSpPr>
          <p:spPr>
            <a:xfrm>
              <a:off x="7016656" y="1622411"/>
              <a:ext cx="1145657" cy="114565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>
                  <a:lumMod val="95000"/>
                </a:schemeClr>
              </a:solidFill>
            </a:ln>
            <a:effectLst>
              <a:outerShdw blurRad="88900" dist="254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 sz="2000"/>
            </a:p>
          </p:txBody>
        </p:sp>
        <p:pic>
          <p:nvPicPr>
            <p:cNvPr id="26" name="Graphic 44">
              <a:extLst>
                <a:ext uri="{FF2B5EF4-FFF2-40B4-BE49-F238E27FC236}">
                  <a16:creationId xmlns:a16="http://schemas.microsoft.com/office/drawing/2014/main" id="{A9F61CBD-9993-1116-F074-6D9ED3DE6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01484" y="1926421"/>
              <a:ext cx="576000" cy="576000"/>
            </a:xfrm>
            <a:prstGeom prst="rect">
              <a:avLst/>
            </a:prstGeom>
          </p:spPr>
        </p:pic>
      </p:grpSp>
      <p:grpSp>
        <p:nvGrpSpPr>
          <p:cNvPr id="34" name="Grupė 33">
            <a:extLst>
              <a:ext uri="{FF2B5EF4-FFF2-40B4-BE49-F238E27FC236}">
                <a16:creationId xmlns:a16="http://schemas.microsoft.com/office/drawing/2014/main" id="{4CFFE911-FCDB-2B1B-8700-BA4FC3610857}"/>
              </a:ext>
            </a:extLst>
          </p:cNvPr>
          <p:cNvGrpSpPr/>
          <p:nvPr/>
        </p:nvGrpSpPr>
        <p:grpSpPr>
          <a:xfrm>
            <a:off x="9971455" y="1645358"/>
            <a:ext cx="1145657" cy="1145657"/>
            <a:chOff x="10880803" y="4288759"/>
            <a:chExt cx="1145657" cy="1145657"/>
          </a:xfrm>
        </p:grpSpPr>
        <p:sp>
          <p:nvSpPr>
            <p:cNvPr id="7" name="Oval 41">
              <a:extLst>
                <a:ext uri="{FF2B5EF4-FFF2-40B4-BE49-F238E27FC236}">
                  <a16:creationId xmlns:a16="http://schemas.microsoft.com/office/drawing/2014/main" id="{F3A04D2C-BB7C-4EB8-A686-FA9B5845E328}"/>
                </a:ext>
              </a:extLst>
            </p:cNvPr>
            <p:cNvSpPr/>
            <p:nvPr/>
          </p:nvSpPr>
          <p:spPr>
            <a:xfrm>
              <a:off x="10880803" y="4288759"/>
              <a:ext cx="1145657" cy="114565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>
                  <a:lumMod val="95000"/>
                </a:schemeClr>
              </a:solidFill>
            </a:ln>
            <a:effectLst>
              <a:outerShdw blurRad="88900" dist="254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 sz="2000"/>
            </a:p>
          </p:txBody>
        </p:sp>
        <p:pic>
          <p:nvPicPr>
            <p:cNvPr id="27" name="Graphic 47">
              <a:extLst>
                <a:ext uri="{FF2B5EF4-FFF2-40B4-BE49-F238E27FC236}">
                  <a16:creationId xmlns:a16="http://schemas.microsoft.com/office/drawing/2014/main" id="{85037507-3B6C-AC3F-1D0D-0FEF63339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165631" y="4532332"/>
              <a:ext cx="576000" cy="576000"/>
            </a:xfrm>
            <a:prstGeom prst="rect">
              <a:avLst/>
            </a:prstGeom>
          </p:spPr>
        </p:pic>
      </p:grpSp>
      <p:grpSp>
        <p:nvGrpSpPr>
          <p:cNvPr id="35" name="Grupė 34">
            <a:extLst>
              <a:ext uri="{FF2B5EF4-FFF2-40B4-BE49-F238E27FC236}">
                <a16:creationId xmlns:a16="http://schemas.microsoft.com/office/drawing/2014/main" id="{36DF2CFB-8EC5-88C7-46C3-CF35430C2A35}"/>
              </a:ext>
            </a:extLst>
          </p:cNvPr>
          <p:cNvGrpSpPr/>
          <p:nvPr/>
        </p:nvGrpSpPr>
        <p:grpSpPr>
          <a:xfrm>
            <a:off x="5741580" y="3646488"/>
            <a:ext cx="1145657" cy="1145657"/>
            <a:chOff x="5586680" y="3928474"/>
            <a:chExt cx="1145657" cy="1145657"/>
          </a:xfrm>
        </p:grpSpPr>
        <p:sp>
          <p:nvSpPr>
            <p:cNvPr id="6" name="Oval 41">
              <a:extLst>
                <a:ext uri="{FF2B5EF4-FFF2-40B4-BE49-F238E27FC236}">
                  <a16:creationId xmlns:a16="http://schemas.microsoft.com/office/drawing/2014/main" id="{10EDD3D0-F3F4-CA16-170F-59F90E4530FA}"/>
                </a:ext>
              </a:extLst>
            </p:cNvPr>
            <p:cNvSpPr/>
            <p:nvPr/>
          </p:nvSpPr>
          <p:spPr>
            <a:xfrm>
              <a:off x="5586680" y="3928474"/>
              <a:ext cx="1145657" cy="114565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>
                  <a:lumMod val="95000"/>
                </a:schemeClr>
              </a:solidFill>
            </a:ln>
            <a:effectLst>
              <a:outerShdw blurRad="88900" dist="254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 sz="2000"/>
            </a:p>
          </p:txBody>
        </p:sp>
        <p:pic>
          <p:nvPicPr>
            <p:cNvPr id="28" name="Graphic 50">
              <a:extLst>
                <a:ext uri="{FF2B5EF4-FFF2-40B4-BE49-F238E27FC236}">
                  <a16:creationId xmlns:a16="http://schemas.microsoft.com/office/drawing/2014/main" id="{E320D912-36DD-A18E-7228-C3E2B02EB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71508" y="4203450"/>
              <a:ext cx="576000" cy="576000"/>
            </a:xfrm>
            <a:prstGeom prst="rect">
              <a:avLst/>
            </a:prstGeom>
          </p:spPr>
        </p:pic>
      </p:grpSp>
      <p:grpSp>
        <p:nvGrpSpPr>
          <p:cNvPr id="36" name="Grupė 35">
            <a:extLst>
              <a:ext uri="{FF2B5EF4-FFF2-40B4-BE49-F238E27FC236}">
                <a16:creationId xmlns:a16="http://schemas.microsoft.com/office/drawing/2014/main" id="{9FED2CCD-6156-4071-BA1A-993F348ABDB4}"/>
              </a:ext>
            </a:extLst>
          </p:cNvPr>
          <p:cNvGrpSpPr/>
          <p:nvPr/>
        </p:nvGrpSpPr>
        <p:grpSpPr>
          <a:xfrm>
            <a:off x="8761790" y="3651768"/>
            <a:ext cx="1145657" cy="1145657"/>
            <a:chOff x="8658738" y="3844072"/>
            <a:chExt cx="1145657" cy="1145657"/>
          </a:xfrm>
        </p:grpSpPr>
        <p:sp>
          <p:nvSpPr>
            <p:cNvPr id="5" name="Oval 41">
              <a:extLst>
                <a:ext uri="{FF2B5EF4-FFF2-40B4-BE49-F238E27FC236}">
                  <a16:creationId xmlns:a16="http://schemas.microsoft.com/office/drawing/2014/main" id="{3A259BD8-1BA5-B8EF-E944-59001BBD7084}"/>
                </a:ext>
              </a:extLst>
            </p:cNvPr>
            <p:cNvSpPr/>
            <p:nvPr/>
          </p:nvSpPr>
          <p:spPr>
            <a:xfrm>
              <a:off x="8658738" y="3844072"/>
              <a:ext cx="1145657" cy="114565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>
                  <a:lumMod val="95000"/>
                </a:schemeClr>
              </a:solidFill>
            </a:ln>
            <a:effectLst>
              <a:outerShdw blurRad="88900" dist="254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 sz="2000"/>
            </a:p>
          </p:txBody>
        </p:sp>
        <p:pic>
          <p:nvPicPr>
            <p:cNvPr id="29" name="Graphic 53">
              <a:extLst>
                <a:ext uri="{FF2B5EF4-FFF2-40B4-BE49-F238E27FC236}">
                  <a16:creationId xmlns:a16="http://schemas.microsoft.com/office/drawing/2014/main" id="{22E8A687-F89E-967D-2F89-9A1B24827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943566" y="4173446"/>
              <a:ext cx="576000" cy="576000"/>
            </a:xfrm>
            <a:prstGeom prst="rect">
              <a:avLst/>
            </a:prstGeom>
          </p:spPr>
        </p:pic>
      </p:grpSp>
      <p:graphicFrame>
        <p:nvGraphicFramePr>
          <p:cNvPr id="21" name="Table 23">
            <a:extLst>
              <a:ext uri="{FF2B5EF4-FFF2-40B4-BE49-F238E27FC236}">
                <a16:creationId xmlns:a16="http://schemas.microsoft.com/office/drawing/2014/main" id="{AE80602B-8427-8A07-08B0-826C39715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221704"/>
              </p:ext>
            </p:extLst>
          </p:nvPr>
        </p:nvGraphicFramePr>
        <p:xfrm>
          <a:off x="620056" y="2672538"/>
          <a:ext cx="2202173" cy="1420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2173">
                  <a:extLst>
                    <a:ext uri="{9D8B030D-6E8A-4147-A177-3AD203B41FA5}">
                      <a16:colId xmlns:a16="http://schemas.microsoft.com/office/drawing/2014/main" val="1929049385"/>
                    </a:ext>
                  </a:extLst>
                </a:gridCol>
              </a:tblGrid>
              <a:tr h="738543"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Bendros energijos vartojimo sutaupymas</a:t>
                      </a:r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beveik 70</a:t>
                      </a: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</a:t>
                      </a:r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GWh</a:t>
                      </a:r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lt-LT" sz="1400" b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312319"/>
                  </a:ext>
                </a:extLst>
              </a:tr>
              <a:tr h="59345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4000" b="1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4000" b="1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lt-LT" sz="4000" b="1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71039"/>
                  </a:ext>
                </a:extLst>
              </a:tr>
            </a:tbl>
          </a:graphicData>
        </a:graphic>
      </p:graphicFrame>
      <p:graphicFrame>
        <p:nvGraphicFramePr>
          <p:cNvPr id="22" name="Table 24">
            <a:extLst>
              <a:ext uri="{FF2B5EF4-FFF2-40B4-BE49-F238E27FC236}">
                <a16:creationId xmlns:a16="http://schemas.microsoft.com/office/drawing/2014/main" id="{74B49D72-512D-2396-424C-52D126C3F3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52138"/>
              </p:ext>
            </p:extLst>
          </p:nvPr>
        </p:nvGraphicFramePr>
        <p:xfrm>
          <a:off x="946708" y="4585202"/>
          <a:ext cx="1620000" cy="13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1929049385"/>
                    </a:ext>
                  </a:extLst>
                </a:gridCol>
              </a:tblGrid>
              <a:tr h="622644">
                <a:tc>
                  <a:txBody>
                    <a:bodyPr/>
                    <a:lstStyle/>
                    <a:p>
                      <a:pPr algn="ctr"/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Pritaikymas PRM poreikiams, 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312319"/>
                  </a:ext>
                </a:extLst>
              </a:tr>
              <a:tr h="70935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4000" b="1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71039"/>
                  </a:ext>
                </a:extLst>
              </a:tr>
            </a:tbl>
          </a:graphicData>
        </a:graphic>
      </p:graphicFrame>
      <p:pic>
        <p:nvPicPr>
          <p:cNvPr id="24" name="Paveikslėlis 23">
            <a:extLst>
              <a:ext uri="{FF2B5EF4-FFF2-40B4-BE49-F238E27FC236}">
                <a16:creationId xmlns:a16="http://schemas.microsoft.com/office/drawing/2014/main" id="{3CD64723-A50A-3B4F-DB3F-6FF64A893F6C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</a:blip>
          <a:srcRect l="641" t="48896" r="641" b="35444"/>
          <a:stretch/>
        </p:blipFill>
        <p:spPr>
          <a:xfrm>
            <a:off x="0" y="5945934"/>
            <a:ext cx="12192001" cy="98046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1AA3B2B-CC77-7D8A-C9B7-5F01C7792520}"/>
              </a:ext>
            </a:extLst>
          </p:cNvPr>
          <p:cNvSpPr txBox="1"/>
          <p:nvPr/>
        </p:nvSpPr>
        <p:spPr>
          <a:xfrm>
            <a:off x="1306142" y="2336845"/>
            <a:ext cx="10538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/>
              <a:t>2029 m.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999AAC-60B5-3356-B746-8CF00C4E5A97}"/>
              </a:ext>
            </a:extLst>
          </p:cNvPr>
          <p:cNvSpPr txBox="1"/>
          <p:nvPr/>
        </p:nvSpPr>
        <p:spPr>
          <a:xfrm>
            <a:off x="1341154" y="4225780"/>
            <a:ext cx="10538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/>
              <a:t>2029 m.</a:t>
            </a:r>
          </a:p>
        </p:txBody>
      </p:sp>
      <p:sp>
        <p:nvSpPr>
          <p:cNvPr id="18" name="Teksto vietos rezervavimo ženklas 1">
            <a:extLst>
              <a:ext uri="{FF2B5EF4-FFF2-40B4-BE49-F238E27FC236}">
                <a16:creationId xmlns:a16="http://schemas.microsoft.com/office/drawing/2014/main" id="{279AF000-4684-3062-F97A-D86B6D6C2417}"/>
              </a:ext>
            </a:extLst>
          </p:cNvPr>
          <p:cNvSpPr txBox="1">
            <a:spLocks/>
          </p:cNvSpPr>
          <p:nvPr/>
        </p:nvSpPr>
        <p:spPr>
          <a:xfrm>
            <a:off x="90246" y="166236"/>
            <a:ext cx="5644543" cy="98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 baseline="0">
                <a:solidFill>
                  <a:schemeClr val="tx1"/>
                </a:solidFill>
                <a:latin typeface="Arial" panose="020B0604020202020204" pitchFamily="34" charset="0"/>
                <a:ea typeface="Euclid Circular A Medium" panose="020B0604000000000000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lt-LT" sz="3200">
                <a:solidFill>
                  <a:prstClr val="black"/>
                </a:solidFill>
                <a:latin typeface="+mn-lt"/>
                <a:ea typeface="+mn-ea"/>
              </a:rPr>
              <a:t>ESG</a:t>
            </a:r>
            <a:endParaRPr lang="en-US" sz="320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969E2370-BF99-5F9B-2218-C6B061DC87B5}"/>
              </a:ext>
            </a:extLst>
          </p:cNvPr>
          <p:cNvSpPr/>
          <p:nvPr/>
        </p:nvSpPr>
        <p:spPr>
          <a:xfrm>
            <a:off x="141221" y="771746"/>
            <a:ext cx="7497081" cy="523220"/>
          </a:xfrm>
          <a:prstGeom prst="homePlat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600">
                <a:solidFill>
                  <a:schemeClr val="bg1"/>
                </a:solidFill>
              </a:rPr>
              <a:t>Žalių kelionių lyderis Lietuvoje</a:t>
            </a:r>
            <a:endParaRPr kumimoji="0" lang="lt-LT" sz="16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845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9000"/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288761-44A0-C307-F559-20E31709B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C47D599-63B7-EBFC-F57F-43FBD6084F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172" y="517244"/>
            <a:ext cx="11125655" cy="2792014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lt-LT" sz="8000"/>
              <a:t>Kam važiuoti, jeigu</a:t>
            </a:r>
            <a:r>
              <a:rPr lang="en-US" sz="8000"/>
              <a:t> </a:t>
            </a:r>
            <a:r>
              <a:rPr lang="en-US" sz="8000" err="1"/>
              <a:t>gali</a:t>
            </a:r>
            <a:r>
              <a:rPr lang="en-US" sz="8000"/>
              <a:t> </a:t>
            </a:r>
            <a:r>
              <a:rPr lang="en-US" sz="8000" err="1"/>
              <a:t>keliauti</a:t>
            </a:r>
            <a:r>
              <a:rPr lang="en-US" sz="8000"/>
              <a:t>?</a:t>
            </a:r>
            <a:endParaRPr lang="lt-LT" sz="8000"/>
          </a:p>
        </p:txBody>
      </p:sp>
    </p:spTree>
    <p:extLst>
      <p:ext uri="{BB962C8B-B14F-4D97-AF65-F5344CB8AC3E}">
        <p14:creationId xmlns:p14="http://schemas.microsoft.com/office/powerpoint/2010/main" val="3396177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370C4-811E-727D-5C2A-A3E174B22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teksto laukas">
            <a:extLst>
              <a:ext uri="{FF2B5EF4-FFF2-40B4-BE49-F238E27FC236}">
                <a16:creationId xmlns:a16="http://schemas.microsoft.com/office/drawing/2014/main" id="{4230BBF3-2C71-5197-63DC-13AD01E91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4173" y="4222888"/>
            <a:ext cx="2705983" cy="2058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lt-LT" b="1">
                <a:solidFill>
                  <a:srgbClr val="F8423A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ATSAKOMYBĖ</a:t>
            </a:r>
            <a:endParaRPr lang="lt-LT">
              <a:solidFill>
                <a:srgbClr val="F8423A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lt-LT" sz="1600">
                <a:ea typeface="Times New Roman" panose="02020603050405020304" pitchFamily="18" charset="0"/>
                <a:cs typeface="Arial" panose="020B0604020202020204" pitchFamily="34" charset="0"/>
              </a:rPr>
              <a:t>Darau, ką sakau.</a:t>
            </a:r>
          </a:p>
          <a:p>
            <a:pPr algn="ctr">
              <a:spcAft>
                <a:spcPts val="600"/>
              </a:spcAft>
            </a:pPr>
            <a:r>
              <a:rPr lang="lt-LT" sz="1600">
                <a:ea typeface="Times New Roman" panose="02020603050405020304" pitchFamily="18" charset="0"/>
                <a:cs typeface="Arial" panose="020B0604020202020204" pitchFamily="34" charset="0"/>
              </a:rPr>
              <a:t>Žadu, ką galiu.</a:t>
            </a:r>
          </a:p>
          <a:p>
            <a:pPr algn="ctr">
              <a:spcAft>
                <a:spcPts val="600"/>
              </a:spcAft>
            </a:pPr>
            <a:r>
              <a:rPr lang="lt-LT" sz="1600">
                <a:ea typeface="Times New Roman" panose="02020603050405020304" pitchFamily="18" charset="0"/>
                <a:cs typeface="Arial" panose="020B0604020202020204" pitchFamily="34" charset="0"/>
              </a:rPr>
              <a:t>Saugau save ir kitus.</a:t>
            </a:r>
          </a:p>
          <a:p>
            <a:pPr algn="ctr">
              <a:spcAft>
                <a:spcPts val="600"/>
              </a:spcAft>
            </a:pPr>
            <a:r>
              <a:rPr lang="lt-LT" sz="1600">
                <a:ea typeface="Times New Roman" panose="02020603050405020304" pitchFamily="18" charset="0"/>
                <a:cs typeface="Arial" panose="020B0604020202020204" pitchFamily="34" charset="0"/>
              </a:rPr>
              <a:t>Drąsiai įsipareigoju</a:t>
            </a:r>
            <a:r>
              <a:rPr lang="lt-LT" sz="160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ctr">
              <a:spcAft>
                <a:spcPts val="600"/>
              </a:spcAft>
            </a:pPr>
            <a:r>
              <a:rPr lang="lt-LT" sz="1600">
                <a:ea typeface="Times New Roman" panose="02020603050405020304" pitchFamily="18" charset="0"/>
                <a:cs typeface="Arial" panose="020B0604020202020204" pitchFamily="34" charset="0"/>
              </a:rPr>
              <a:t>Man rūpi ateitis. 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lt-LT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lt-LT" sz="1600">
              <a:solidFill>
                <a:prstClr val="black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2 teksto laukas">
            <a:extLst>
              <a:ext uri="{FF2B5EF4-FFF2-40B4-BE49-F238E27FC236}">
                <a16:creationId xmlns:a16="http://schemas.microsoft.com/office/drawing/2014/main" id="{664DB6F4-705D-0C1E-4AC5-8F38A0418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7847" y="4234562"/>
            <a:ext cx="2952203" cy="17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lt-LT" b="1">
                <a:solidFill>
                  <a:srgbClr val="F8423A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TOBULĖJIMAS</a:t>
            </a:r>
            <a:endParaRPr lang="lt-LT">
              <a:solidFill>
                <a:prstClr val="black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lt-LT" sz="160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Domiuosi naujovėmis.</a:t>
            </a:r>
          </a:p>
          <a:p>
            <a:pPr algn="ctr">
              <a:spcAft>
                <a:spcPts val="600"/>
              </a:spcAft>
            </a:pPr>
            <a:r>
              <a:rPr lang="lt-LT" sz="160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Dalinuosi žiniomis ir patirtimi.</a:t>
            </a:r>
          </a:p>
          <a:p>
            <a:pPr algn="ctr">
              <a:spcAft>
                <a:spcPts val="600"/>
              </a:spcAft>
            </a:pPr>
            <a:r>
              <a:rPr lang="lt-LT" sz="160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Kryptingai augu ir keičiuosi.</a:t>
            </a:r>
          </a:p>
        </p:txBody>
      </p:sp>
      <p:sp>
        <p:nvSpPr>
          <p:cNvPr id="29" name="Rectangle: Rounded Corners 48">
            <a:extLst>
              <a:ext uri="{FF2B5EF4-FFF2-40B4-BE49-F238E27FC236}">
                <a16:creationId xmlns:a16="http://schemas.microsoft.com/office/drawing/2014/main" id="{288374EB-3E76-965B-0D4B-474FD0227290}"/>
              </a:ext>
            </a:extLst>
          </p:cNvPr>
          <p:cNvSpPr/>
          <p:nvPr/>
        </p:nvSpPr>
        <p:spPr>
          <a:xfrm>
            <a:off x="1657115" y="1271279"/>
            <a:ext cx="3796628" cy="480260"/>
          </a:xfrm>
          <a:prstGeom prst="round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216000" tIns="36000" rIns="36000" bIns="36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Būti transporto sistemos stuburu</a:t>
            </a:r>
          </a:p>
        </p:txBody>
      </p:sp>
      <p:sp>
        <p:nvSpPr>
          <p:cNvPr id="30" name="Rectangle: Rounded Corners 49">
            <a:extLst>
              <a:ext uri="{FF2B5EF4-FFF2-40B4-BE49-F238E27FC236}">
                <a16:creationId xmlns:a16="http://schemas.microsoft.com/office/drawing/2014/main" id="{26B8BE9D-0BB3-6C81-AF38-83329D830AF6}"/>
              </a:ext>
            </a:extLst>
          </p:cNvPr>
          <p:cNvSpPr/>
          <p:nvPr/>
        </p:nvSpPr>
        <p:spPr>
          <a:xfrm>
            <a:off x="230102" y="1263293"/>
            <a:ext cx="1524662" cy="502863"/>
          </a:xfrm>
          <a:prstGeom prst="roundRect">
            <a:avLst>
              <a:gd name="adj" fmla="val 11566"/>
            </a:avLst>
          </a:prstGeom>
          <a:solidFill>
            <a:srgbClr val="F8423A"/>
          </a:solidFill>
          <a:ln w="12700" cap="flat" cmpd="sng" algn="ctr">
            <a:solidFill>
              <a:srgbClr val="F8423A"/>
            </a:solidFill>
            <a:prstDash val="solid"/>
            <a:miter lim="800000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VIZIJA</a:t>
            </a:r>
          </a:p>
        </p:txBody>
      </p:sp>
      <p:sp>
        <p:nvSpPr>
          <p:cNvPr id="26" name="Rectangle: Rounded Corners 42">
            <a:extLst>
              <a:ext uri="{FF2B5EF4-FFF2-40B4-BE49-F238E27FC236}">
                <a16:creationId xmlns:a16="http://schemas.microsoft.com/office/drawing/2014/main" id="{02F9E965-8EA2-99B4-DBE3-3F79DEC7F0DD}"/>
              </a:ext>
            </a:extLst>
          </p:cNvPr>
          <p:cNvSpPr/>
          <p:nvPr/>
        </p:nvSpPr>
        <p:spPr>
          <a:xfrm>
            <a:off x="7458178" y="1263293"/>
            <a:ext cx="4503720" cy="480260"/>
          </a:xfrm>
          <a:prstGeom prst="round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216000" tIns="36000" rIns="36000" bIns="36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Jungiame žmones ir verslus tvaresnei ateičiai</a:t>
            </a:r>
          </a:p>
        </p:txBody>
      </p:sp>
      <p:sp>
        <p:nvSpPr>
          <p:cNvPr id="19" name="2 teksto laukas">
            <a:extLst>
              <a:ext uri="{FF2B5EF4-FFF2-40B4-BE49-F238E27FC236}">
                <a16:creationId xmlns:a16="http://schemas.microsoft.com/office/drawing/2014/main" id="{BF75D2E5-EFE6-7165-64B7-CBCD1DF11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6052" y="4234562"/>
            <a:ext cx="2952204" cy="146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lt-LT" b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BENDRADARBIAVIMAS</a:t>
            </a:r>
            <a:endParaRPr lang="lt-LT">
              <a:solidFill>
                <a:srgbClr val="FF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lt-LT" sz="160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Drauge siekiame bendro tikslo.</a:t>
            </a:r>
          </a:p>
          <a:p>
            <a:pPr algn="ctr">
              <a:spcAft>
                <a:spcPts val="600"/>
              </a:spcAft>
            </a:pPr>
            <a:r>
              <a:rPr lang="lt-LT" sz="160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Atvirai komunikuoju.</a:t>
            </a:r>
          </a:p>
          <a:p>
            <a:pPr algn="ctr">
              <a:spcAft>
                <a:spcPts val="600"/>
              </a:spcAft>
            </a:pPr>
            <a:r>
              <a:rPr lang="lt-LT" sz="160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Gerbiu ir palaikau.</a:t>
            </a:r>
          </a:p>
        </p:txBody>
      </p:sp>
      <p:sp>
        <p:nvSpPr>
          <p:cNvPr id="51" name="2 teksto laukas">
            <a:extLst>
              <a:ext uri="{FF2B5EF4-FFF2-40B4-BE49-F238E27FC236}">
                <a16:creationId xmlns:a16="http://schemas.microsoft.com/office/drawing/2014/main" id="{72928136-9F9C-16CA-EA9A-0B4F3C73A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3785" y="4254511"/>
            <a:ext cx="2033148" cy="140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lt-LT" b="1">
                <a:solidFill>
                  <a:srgbClr val="F8423A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KLIENTAS</a:t>
            </a:r>
            <a:endParaRPr lang="lt-LT">
              <a:solidFill>
                <a:prstClr val="black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lt-LT" sz="160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Girdžiu klientą.</a:t>
            </a:r>
          </a:p>
          <a:p>
            <a:pPr algn="ctr">
              <a:spcAft>
                <a:spcPts val="600"/>
              </a:spcAft>
            </a:pPr>
            <a:r>
              <a:rPr lang="lt-LT" sz="160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Suprantu poreikius.</a:t>
            </a:r>
          </a:p>
          <a:p>
            <a:pPr algn="ctr">
              <a:spcAft>
                <a:spcPts val="600"/>
              </a:spcAft>
            </a:pPr>
            <a:r>
              <a:rPr lang="lt-LT" sz="160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Išpildau kokybiškai. </a:t>
            </a:r>
          </a:p>
        </p:txBody>
      </p:sp>
      <p:grpSp>
        <p:nvGrpSpPr>
          <p:cNvPr id="71" name="Grupė 70">
            <a:extLst>
              <a:ext uri="{FF2B5EF4-FFF2-40B4-BE49-F238E27FC236}">
                <a16:creationId xmlns:a16="http://schemas.microsoft.com/office/drawing/2014/main" id="{7ABB28AC-0306-8CC5-8EA8-B1196548142E}"/>
              </a:ext>
            </a:extLst>
          </p:cNvPr>
          <p:cNvGrpSpPr/>
          <p:nvPr/>
        </p:nvGrpSpPr>
        <p:grpSpPr>
          <a:xfrm>
            <a:off x="-33092" y="2396536"/>
            <a:ext cx="1889641" cy="1622650"/>
            <a:chOff x="-25990" y="2503310"/>
            <a:chExt cx="1889641" cy="1622650"/>
          </a:xfrm>
        </p:grpSpPr>
        <p:grpSp>
          <p:nvGrpSpPr>
            <p:cNvPr id="50" name="Grupė 49">
              <a:extLst>
                <a:ext uri="{FF2B5EF4-FFF2-40B4-BE49-F238E27FC236}">
                  <a16:creationId xmlns:a16="http://schemas.microsoft.com/office/drawing/2014/main" id="{BD6D3F0F-EA12-57A5-2A0F-FC61525D4549}"/>
                </a:ext>
              </a:extLst>
            </p:cNvPr>
            <p:cNvGrpSpPr/>
            <p:nvPr/>
          </p:nvGrpSpPr>
          <p:grpSpPr>
            <a:xfrm>
              <a:off x="454110" y="2737177"/>
              <a:ext cx="1152000" cy="1152000"/>
              <a:chOff x="496265" y="3065086"/>
              <a:chExt cx="1152000" cy="1152000"/>
            </a:xfrm>
          </p:grpSpPr>
          <p:sp>
            <p:nvSpPr>
              <p:cNvPr id="42" name="Ovalas 41">
                <a:extLst>
                  <a:ext uri="{FF2B5EF4-FFF2-40B4-BE49-F238E27FC236}">
                    <a16:creationId xmlns:a16="http://schemas.microsoft.com/office/drawing/2014/main" id="{4D43824D-5AA7-4AF1-E776-86350BB7A299}"/>
                  </a:ext>
                </a:extLst>
              </p:cNvPr>
              <p:cNvSpPr/>
              <p:nvPr/>
            </p:nvSpPr>
            <p:spPr>
              <a:xfrm>
                <a:off x="496265" y="3065086"/>
                <a:ext cx="1152000" cy="11520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v</a:t>
                </a:r>
                <a:endParaRPr lang="en-GB"/>
              </a:p>
            </p:txBody>
          </p:sp>
          <p:pic>
            <p:nvPicPr>
              <p:cNvPr id="43" name="Paveikslėlis 42">
                <a:extLst>
                  <a:ext uri="{FF2B5EF4-FFF2-40B4-BE49-F238E27FC236}">
                    <a16:creationId xmlns:a16="http://schemas.microsoft.com/office/drawing/2014/main" id="{57679A4C-2014-F03E-937F-62FBAAD509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215" y="3212686"/>
                <a:ext cx="844983" cy="90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8" name="Lankas 57">
              <a:extLst>
                <a:ext uri="{FF2B5EF4-FFF2-40B4-BE49-F238E27FC236}">
                  <a16:creationId xmlns:a16="http://schemas.microsoft.com/office/drawing/2014/main" id="{613D57AA-89DE-E8E8-6967-74BECA5F78E7}"/>
                </a:ext>
              </a:extLst>
            </p:cNvPr>
            <p:cNvSpPr/>
            <p:nvPr/>
          </p:nvSpPr>
          <p:spPr>
            <a:xfrm>
              <a:off x="-25990" y="2503310"/>
              <a:ext cx="1889641" cy="1622650"/>
            </a:xfrm>
            <a:prstGeom prst="arc">
              <a:avLst>
                <a:gd name="adj1" fmla="val 16200000"/>
                <a:gd name="adj2" fmla="val 2878464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61" name="Tiesioji jungtis 60">
            <a:extLst>
              <a:ext uri="{FF2B5EF4-FFF2-40B4-BE49-F238E27FC236}">
                <a16:creationId xmlns:a16="http://schemas.microsoft.com/office/drawing/2014/main" id="{A5F59BE0-755E-F9D1-B7AD-EB5E551D3AD8}"/>
              </a:ext>
            </a:extLst>
          </p:cNvPr>
          <p:cNvCxnSpPr>
            <a:cxnSpLocks/>
          </p:cNvCxnSpPr>
          <p:nvPr/>
        </p:nvCxnSpPr>
        <p:spPr>
          <a:xfrm>
            <a:off x="1840359" y="3309302"/>
            <a:ext cx="176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Tiesioji jungtis 63">
            <a:extLst>
              <a:ext uri="{FF2B5EF4-FFF2-40B4-BE49-F238E27FC236}">
                <a16:creationId xmlns:a16="http://schemas.microsoft.com/office/drawing/2014/main" id="{0EE03889-06DE-37E6-523C-0AFD2159FF8D}"/>
              </a:ext>
            </a:extLst>
          </p:cNvPr>
          <p:cNvCxnSpPr>
            <a:cxnSpLocks/>
          </p:cNvCxnSpPr>
          <p:nvPr/>
        </p:nvCxnSpPr>
        <p:spPr>
          <a:xfrm>
            <a:off x="5013900" y="3309302"/>
            <a:ext cx="17383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Tiesioji jungtis 68">
            <a:extLst>
              <a:ext uri="{FF2B5EF4-FFF2-40B4-BE49-F238E27FC236}">
                <a16:creationId xmlns:a16="http://schemas.microsoft.com/office/drawing/2014/main" id="{823678BC-C969-6284-5BA5-74FA86EE7721}"/>
              </a:ext>
            </a:extLst>
          </p:cNvPr>
          <p:cNvCxnSpPr>
            <a:cxnSpLocks/>
          </p:cNvCxnSpPr>
          <p:nvPr/>
        </p:nvCxnSpPr>
        <p:spPr>
          <a:xfrm>
            <a:off x="8171251" y="3261221"/>
            <a:ext cx="17383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upė 76">
            <a:extLst>
              <a:ext uri="{FF2B5EF4-FFF2-40B4-BE49-F238E27FC236}">
                <a16:creationId xmlns:a16="http://schemas.microsoft.com/office/drawing/2014/main" id="{7A8A0144-F300-F28F-823E-445EA766DF85}"/>
              </a:ext>
            </a:extLst>
          </p:cNvPr>
          <p:cNvGrpSpPr/>
          <p:nvPr/>
        </p:nvGrpSpPr>
        <p:grpSpPr>
          <a:xfrm>
            <a:off x="3124259" y="2396536"/>
            <a:ext cx="1889641" cy="1622650"/>
            <a:chOff x="3556071" y="580027"/>
            <a:chExt cx="1889641" cy="1622650"/>
          </a:xfrm>
        </p:grpSpPr>
        <p:grpSp>
          <p:nvGrpSpPr>
            <p:cNvPr id="72" name="Grupė 71">
              <a:extLst>
                <a:ext uri="{FF2B5EF4-FFF2-40B4-BE49-F238E27FC236}">
                  <a16:creationId xmlns:a16="http://schemas.microsoft.com/office/drawing/2014/main" id="{B67234D8-434C-5CDB-0A81-772C9828FE9B}"/>
                </a:ext>
              </a:extLst>
            </p:cNvPr>
            <p:cNvGrpSpPr/>
            <p:nvPr/>
          </p:nvGrpSpPr>
          <p:grpSpPr>
            <a:xfrm>
              <a:off x="3556071" y="580027"/>
              <a:ext cx="1889641" cy="1622650"/>
              <a:chOff x="-25990" y="2503310"/>
              <a:chExt cx="1889641" cy="1622650"/>
            </a:xfrm>
          </p:grpSpPr>
          <p:sp>
            <p:nvSpPr>
              <p:cNvPr id="75" name="Ovalas 74">
                <a:extLst>
                  <a:ext uri="{FF2B5EF4-FFF2-40B4-BE49-F238E27FC236}">
                    <a16:creationId xmlns:a16="http://schemas.microsoft.com/office/drawing/2014/main" id="{2F246F5F-657B-DAA5-1FDD-9FF23EDE380A}"/>
                  </a:ext>
                </a:extLst>
              </p:cNvPr>
              <p:cNvSpPr/>
              <p:nvPr/>
            </p:nvSpPr>
            <p:spPr>
              <a:xfrm>
                <a:off x="454110" y="2738635"/>
                <a:ext cx="1152000" cy="11520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v</a:t>
                </a:r>
                <a:endParaRPr lang="en-GB"/>
              </a:p>
            </p:txBody>
          </p:sp>
          <p:sp>
            <p:nvSpPr>
              <p:cNvPr id="74" name="Lankas 73">
                <a:extLst>
                  <a:ext uri="{FF2B5EF4-FFF2-40B4-BE49-F238E27FC236}">
                    <a16:creationId xmlns:a16="http://schemas.microsoft.com/office/drawing/2014/main" id="{15DBFD25-52FB-EED4-AF77-0D47F6773292}"/>
                  </a:ext>
                </a:extLst>
              </p:cNvPr>
              <p:cNvSpPr/>
              <p:nvPr/>
            </p:nvSpPr>
            <p:spPr>
              <a:xfrm>
                <a:off x="-25990" y="2503310"/>
                <a:ext cx="1889641" cy="1622650"/>
              </a:xfrm>
              <a:prstGeom prst="arc">
                <a:avLst>
                  <a:gd name="adj1" fmla="val 16200000"/>
                  <a:gd name="adj2" fmla="val 2878464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" name="Paveikslėlis 3" descr="Paveikslėlis, kuriame yra logotipas&#10;&#10;Automatiškai sugeneruotas aprašymas">
              <a:extLst>
                <a:ext uri="{FF2B5EF4-FFF2-40B4-BE49-F238E27FC236}">
                  <a16:creationId xmlns:a16="http://schemas.microsoft.com/office/drawing/2014/main" id="{D9CDB3D1-0060-09D5-CE2F-8232BB822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728" y="764145"/>
              <a:ext cx="1196397" cy="11355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9" name="Grupė 78">
            <a:extLst>
              <a:ext uri="{FF2B5EF4-FFF2-40B4-BE49-F238E27FC236}">
                <a16:creationId xmlns:a16="http://schemas.microsoft.com/office/drawing/2014/main" id="{B3BEAAA3-C56C-76DA-3210-CCA9CCD902B9}"/>
              </a:ext>
            </a:extLst>
          </p:cNvPr>
          <p:cNvGrpSpPr/>
          <p:nvPr/>
        </p:nvGrpSpPr>
        <p:grpSpPr>
          <a:xfrm>
            <a:off x="6281610" y="2396536"/>
            <a:ext cx="1889641" cy="1622650"/>
            <a:chOff x="-25990" y="2503310"/>
            <a:chExt cx="1889641" cy="1622650"/>
          </a:xfrm>
        </p:grpSpPr>
        <p:sp>
          <p:nvSpPr>
            <p:cNvPr id="81" name="Ovalas 80">
              <a:extLst>
                <a:ext uri="{FF2B5EF4-FFF2-40B4-BE49-F238E27FC236}">
                  <a16:creationId xmlns:a16="http://schemas.microsoft.com/office/drawing/2014/main" id="{A49269AD-0E84-C211-012A-D31CD3C5B2C7}"/>
                </a:ext>
              </a:extLst>
            </p:cNvPr>
            <p:cNvSpPr/>
            <p:nvPr/>
          </p:nvSpPr>
          <p:spPr>
            <a:xfrm>
              <a:off x="454110" y="2738635"/>
              <a:ext cx="1152000" cy="1152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v</a:t>
              </a:r>
              <a:endParaRPr lang="en-GB"/>
            </a:p>
          </p:txBody>
        </p:sp>
        <p:sp>
          <p:nvSpPr>
            <p:cNvPr id="82" name="Lankas 81">
              <a:extLst>
                <a:ext uri="{FF2B5EF4-FFF2-40B4-BE49-F238E27FC236}">
                  <a16:creationId xmlns:a16="http://schemas.microsoft.com/office/drawing/2014/main" id="{F588299F-A963-0CC6-378B-E522D05598CA}"/>
                </a:ext>
              </a:extLst>
            </p:cNvPr>
            <p:cNvSpPr/>
            <p:nvPr/>
          </p:nvSpPr>
          <p:spPr>
            <a:xfrm>
              <a:off x="-25990" y="2503310"/>
              <a:ext cx="1889641" cy="1622650"/>
            </a:xfrm>
            <a:prstGeom prst="arc">
              <a:avLst>
                <a:gd name="adj1" fmla="val 16200000"/>
                <a:gd name="adj2" fmla="val 2878464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2" name="Paveikslėlis 51" descr="Paveikslėlis, kuriame yra apskritimas&#10;&#10;Automatiškai sugeneruotas aprašymas">
            <a:extLst>
              <a:ext uri="{FF2B5EF4-FFF2-40B4-BE49-F238E27FC236}">
                <a16:creationId xmlns:a16="http://schemas.microsoft.com/office/drawing/2014/main" id="{61D7C540-8C61-75BF-777E-2A62ABAE1E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402" y="2761553"/>
            <a:ext cx="892616" cy="8926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" name="Grupė 83">
            <a:extLst>
              <a:ext uri="{FF2B5EF4-FFF2-40B4-BE49-F238E27FC236}">
                <a16:creationId xmlns:a16="http://schemas.microsoft.com/office/drawing/2014/main" id="{7A061315-3B1F-0928-4691-A1DFF6B9BA5B}"/>
              </a:ext>
            </a:extLst>
          </p:cNvPr>
          <p:cNvGrpSpPr/>
          <p:nvPr/>
        </p:nvGrpSpPr>
        <p:grpSpPr>
          <a:xfrm>
            <a:off x="9438961" y="2396536"/>
            <a:ext cx="1889641" cy="1622650"/>
            <a:chOff x="-25990" y="2503310"/>
            <a:chExt cx="1889641" cy="1622650"/>
          </a:xfrm>
        </p:grpSpPr>
        <p:sp>
          <p:nvSpPr>
            <p:cNvPr id="87" name="Ovalas 86">
              <a:extLst>
                <a:ext uri="{FF2B5EF4-FFF2-40B4-BE49-F238E27FC236}">
                  <a16:creationId xmlns:a16="http://schemas.microsoft.com/office/drawing/2014/main" id="{A67994DB-123E-696D-E403-5776E8096B6E}"/>
                </a:ext>
              </a:extLst>
            </p:cNvPr>
            <p:cNvSpPr/>
            <p:nvPr/>
          </p:nvSpPr>
          <p:spPr>
            <a:xfrm>
              <a:off x="454110" y="2738635"/>
              <a:ext cx="1152000" cy="1152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v</a:t>
              </a:r>
              <a:endParaRPr lang="en-GB"/>
            </a:p>
          </p:txBody>
        </p:sp>
        <p:sp>
          <p:nvSpPr>
            <p:cNvPr id="86" name="Lankas 85">
              <a:extLst>
                <a:ext uri="{FF2B5EF4-FFF2-40B4-BE49-F238E27FC236}">
                  <a16:creationId xmlns:a16="http://schemas.microsoft.com/office/drawing/2014/main" id="{A0C232F4-7A25-11E4-FCA4-08AE5BDA6E1B}"/>
                </a:ext>
              </a:extLst>
            </p:cNvPr>
            <p:cNvSpPr/>
            <p:nvPr/>
          </p:nvSpPr>
          <p:spPr>
            <a:xfrm>
              <a:off x="-25990" y="2503310"/>
              <a:ext cx="1889641" cy="1622650"/>
            </a:xfrm>
            <a:prstGeom prst="arc">
              <a:avLst>
                <a:gd name="adj1" fmla="val 16200000"/>
                <a:gd name="adj2" fmla="val 2878464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3" name="Paveikslėlis 82">
            <a:extLst>
              <a:ext uri="{FF2B5EF4-FFF2-40B4-BE49-F238E27FC236}">
                <a16:creationId xmlns:a16="http://schemas.microsoft.com/office/drawing/2014/main" id="{C4932B77-4518-6A09-7478-58D34B4D74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608" y="2854018"/>
            <a:ext cx="775794" cy="77440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: Rounded Corners 41">
            <a:extLst>
              <a:ext uri="{FF2B5EF4-FFF2-40B4-BE49-F238E27FC236}">
                <a16:creationId xmlns:a16="http://schemas.microsoft.com/office/drawing/2014/main" id="{6BBE4C77-C7C1-4CD7-28C8-CAACF46136CE}"/>
              </a:ext>
            </a:extLst>
          </p:cNvPr>
          <p:cNvSpPr/>
          <p:nvPr/>
        </p:nvSpPr>
        <p:spPr>
          <a:xfrm>
            <a:off x="6371418" y="1246318"/>
            <a:ext cx="1223764" cy="502863"/>
          </a:xfrm>
          <a:prstGeom prst="roundRect">
            <a:avLst>
              <a:gd name="adj" fmla="val 11566"/>
            </a:avLst>
          </a:prstGeom>
          <a:solidFill>
            <a:srgbClr val="F8423A"/>
          </a:solidFill>
          <a:ln w="12700" cap="flat" cmpd="sng" algn="ctr">
            <a:solidFill>
              <a:srgbClr val="F8423A"/>
            </a:solidFill>
            <a:prstDash val="solid"/>
            <a:miter lim="800000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MISIJA</a:t>
            </a:r>
          </a:p>
        </p:txBody>
      </p:sp>
    </p:spTree>
    <p:extLst>
      <p:ext uri="{BB962C8B-B14F-4D97-AF65-F5344CB8AC3E}">
        <p14:creationId xmlns:p14="http://schemas.microsoft.com/office/powerpoint/2010/main" val="1747958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30A2A136-1632-F74A-9106-1FB1BB2895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096" y="0"/>
            <a:ext cx="3898590" cy="6858000"/>
          </a:xfrm>
          <a:prstGeom prst="rect">
            <a:avLst/>
          </a:prstGeom>
          <a:solidFill>
            <a:srgbClr val="F0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002BA57-1E4D-234B-ABED-EC6970641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43" y="-39844"/>
            <a:ext cx="757305" cy="693768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36D2649-71DD-34C1-7B7C-092C4DF64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8889" y="647235"/>
            <a:ext cx="624939" cy="624939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B8EA2BB-3069-112E-6F2C-DF61372899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5365" y="647235"/>
            <a:ext cx="626400" cy="6264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6095022-5F5A-3CC9-25D5-D93315575194}"/>
              </a:ext>
            </a:extLst>
          </p:cNvPr>
          <p:cNvSpPr/>
          <p:nvPr/>
        </p:nvSpPr>
        <p:spPr>
          <a:xfrm>
            <a:off x="843327" y="647235"/>
            <a:ext cx="864000" cy="964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1" i="0" u="none" strike="noStrike" kern="1200" cap="none" spc="0" normalizeH="0" baseline="0" noProof="0">
                <a:ln>
                  <a:noFill/>
                </a:ln>
                <a:solidFill>
                  <a:srgbClr val="F8423A"/>
                </a:solidFill>
                <a:effectLst/>
                <a:uLnTx/>
                <a:uFillTx/>
                <a:ea typeface="+mn-ea"/>
                <a:cs typeface="+mn-cs"/>
              </a:rPr>
              <a:t>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traukinių parkas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A427D3-CE6D-7542-E6A4-86C7AA2A304B}"/>
              </a:ext>
            </a:extLst>
          </p:cNvPr>
          <p:cNvSpPr/>
          <p:nvPr/>
        </p:nvSpPr>
        <p:spPr>
          <a:xfrm>
            <a:off x="2459915" y="647234"/>
            <a:ext cx="864000" cy="964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1" i="0" u="none" strike="noStrike" kern="1200" cap="none" spc="0" normalizeH="0" baseline="0" noProof="0">
                <a:ln>
                  <a:noFill/>
                </a:ln>
                <a:solidFill>
                  <a:srgbClr val="F8423A"/>
                </a:solidFill>
                <a:effectLst/>
                <a:uLnTx/>
                <a:uFillTx/>
                <a:ea typeface="+mn-ea"/>
                <a:cs typeface="+mn-cs"/>
              </a:rPr>
              <a:t>6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8423A"/>
                </a:solidFill>
                <a:effectLst/>
                <a:uLnTx/>
                <a:uFillTx/>
                <a:ea typeface="+mn-ea"/>
                <a:cs typeface="+mn-cs"/>
              </a:rPr>
              <a:t>33</a:t>
            </a:r>
            <a:endParaRPr kumimoji="0" lang="lt-LT" sz="2000" b="1" i="0" u="none" strike="noStrike" kern="1200" cap="none" spc="0" normalizeH="0" baseline="0" noProof="0">
              <a:ln>
                <a:noFill/>
              </a:ln>
              <a:solidFill>
                <a:srgbClr val="F8423A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darbuotojų skaičius</a:t>
            </a:r>
            <a:br>
              <a:rPr kumimoji="0" lang="lt-LT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lt-LT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2024-12-31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18A6F02-4F8F-CB65-3934-572347C9DD18}"/>
              </a:ext>
            </a:extLst>
          </p:cNvPr>
          <p:cNvSpPr/>
          <p:nvPr/>
        </p:nvSpPr>
        <p:spPr>
          <a:xfrm>
            <a:off x="377252" y="1856727"/>
            <a:ext cx="3079357" cy="694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Pagrindiniai produktai ir paslaugos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8DD7AEC-CEB6-450D-DAF0-BC4EA97DB0B4}"/>
              </a:ext>
            </a:extLst>
          </p:cNvPr>
          <p:cNvSpPr/>
          <p:nvPr/>
        </p:nvSpPr>
        <p:spPr>
          <a:xfrm>
            <a:off x="642823" y="2691043"/>
            <a:ext cx="2681092" cy="504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Keleivių vežimas vietiniais maršrutais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Iš viso 2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vietinio susisiekimo maršrutai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A37B8AA-3972-4679-E172-3ED09FD291C5}"/>
              </a:ext>
            </a:extLst>
          </p:cNvPr>
          <p:cNvSpPr/>
          <p:nvPr/>
        </p:nvSpPr>
        <p:spPr>
          <a:xfrm>
            <a:off x="634434" y="3763244"/>
            <a:ext cx="2681092" cy="737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Keleivių vežimas tarptautiniais maršrutais</a:t>
            </a:r>
            <a:br>
              <a:rPr kumimoji="0" lang="lt-L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Vilnius–</a:t>
            </a:r>
            <a:r>
              <a:rPr kumimoji="0" lang="lt-LT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Mockava</a:t>
            </a: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–Varšuva–Krokuva, Vilnius–Ryga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C35D996-64A4-D4F4-7A8A-0D6B0E4CBF39}"/>
              </a:ext>
            </a:extLst>
          </p:cNvPr>
          <p:cNvSpPr/>
          <p:nvPr/>
        </p:nvSpPr>
        <p:spPr>
          <a:xfrm>
            <a:off x="656923" y="4848152"/>
            <a:ext cx="2681092" cy="737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Papildomos paslaugos</a:t>
            </a:r>
            <a:br>
              <a:rPr kumimoji="0" lang="lt-L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lt-L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Maitinimas traukiniuose, užsakomieji reisai, reklama, bagažo saugojimas, patalpų nuoma ir kt.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C9256FA-9F44-BBC5-E736-607A65245954}"/>
              </a:ext>
            </a:extLst>
          </p:cNvPr>
          <p:cNvSpPr/>
          <p:nvPr/>
        </p:nvSpPr>
        <p:spPr>
          <a:xfrm>
            <a:off x="310237" y="2782166"/>
            <a:ext cx="252000" cy="252000"/>
          </a:xfrm>
          <a:prstGeom prst="roundRect">
            <a:avLst>
              <a:gd name="adj" fmla="val 1313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648FB69-D960-9A2A-0A5B-B27A3A9C0500}"/>
              </a:ext>
            </a:extLst>
          </p:cNvPr>
          <p:cNvSpPr/>
          <p:nvPr/>
        </p:nvSpPr>
        <p:spPr>
          <a:xfrm>
            <a:off x="310237" y="3879924"/>
            <a:ext cx="252000" cy="252000"/>
          </a:xfrm>
          <a:prstGeom prst="roundRect">
            <a:avLst>
              <a:gd name="adj" fmla="val 1313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2CEBB2-DFCD-3823-1792-1AE6EC17314F}"/>
              </a:ext>
            </a:extLst>
          </p:cNvPr>
          <p:cNvSpPr/>
          <p:nvPr/>
        </p:nvSpPr>
        <p:spPr>
          <a:xfrm>
            <a:off x="310237" y="4957566"/>
            <a:ext cx="252000" cy="252000"/>
          </a:xfrm>
          <a:prstGeom prst="roundRect">
            <a:avLst>
              <a:gd name="adj" fmla="val 1313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F46B0E50-AA70-1F68-F257-0D2FC7DB14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2294" y="6210765"/>
            <a:ext cx="1922957" cy="403015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431D32B-9ED9-34B7-44E5-2ED6BFAA9A53}"/>
              </a:ext>
            </a:extLst>
          </p:cNvPr>
          <p:cNvSpPr/>
          <p:nvPr/>
        </p:nvSpPr>
        <p:spPr>
          <a:xfrm>
            <a:off x="3998460" y="385780"/>
            <a:ext cx="4589830" cy="410873"/>
          </a:xfrm>
          <a:prstGeom prst="roundRect">
            <a:avLst>
              <a:gd name="adj" fmla="val 3055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8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Maršrutų žemėlapis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370221D1-D29A-391C-E5BC-272658F687E0}"/>
              </a:ext>
            </a:extLst>
          </p:cNvPr>
          <p:cNvGrpSpPr>
            <a:grpSpLocks noChangeAspect="1"/>
          </p:cNvGrpSpPr>
          <p:nvPr/>
        </p:nvGrpSpPr>
        <p:grpSpPr>
          <a:xfrm>
            <a:off x="4524275" y="1466076"/>
            <a:ext cx="6705490" cy="5168083"/>
            <a:chOff x="7559036" y="3120386"/>
            <a:chExt cx="5913524" cy="4557696"/>
          </a:xfrm>
        </p:grpSpPr>
        <p:sp>
          <p:nvSpPr>
            <p:cNvPr id="62" name="Freeform 4">
              <a:extLst>
                <a:ext uri="{FF2B5EF4-FFF2-40B4-BE49-F238E27FC236}">
                  <a16:creationId xmlns:a16="http://schemas.microsoft.com/office/drawing/2014/main" id="{C6E38CC6-035E-E695-FD11-09B41305F55C}"/>
                </a:ext>
              </a:extLst>
            </p:cNvPr>
            <p:cNvSpPr/>
            <p:nvPr/>
          </p:nvSpPr>
          <p:spPr bwMode="auto">
            <a:xfrm>
              <a:off x="7559036" y="3192261"/>
              <a:ext cx="5913524" cy="4485821"/>
            </a:xfrm>
            <a:custGeom>
              <a:avLst/>
              <a:gdLst/>
              <a:ahLst/>
              <a:cxnLst>
                <a:cxn ang="0">
                  <a:pos x="1503" y="6045"/>
                </a:cxn>
                <a:cxn ang="0">
                  <a:pos x="2485" y="6479"/>
                </a:cxn>
                <a:cxn ang="0">
                  <a:pos x="3037" y="6845"/>
                </a:cxn>
                <a:cxn ang="0">
                  <a:pos x="3766" y="6738"/>
                </a:cxn>
                <a:cxn ang="0">
                  <a:pos x="4585" y="6824"/>
                </a:cxn>
                <a:cxn ang="0">
                  <a:pos x="5248" y="7550"/>
                </a:cxn>
                <a:cxn ang="0">
                  <a:pos x="4981" y="8480"/>
                </a:cxn>
                <a:cxn ang="0">
                  <a:pos x="4803" y="9479"/>
                </a:cxn>
                <a:cxn ang="0">
                  <a:pos x="5173" y="10019"/>
                </a:cxn>
                <a:cxn ang="0">
                  <a:pos x="5988" y="10512"/>
                </a:cxn>
                <a:cxn ang="0">
                  <a:pos x="6807" y="11045"/>
                </a:cxn>
                <a:cxn ang="0">
                  <a:pos x="7047" y="11979"/>
                </a:cxn>
                <a:cxn ang="0">
                  <a:pos x="7825" y="12360"/>
                </a:cxn>
                <a:cxn ang="0">
                  <a:pos x="8497" y="12360"/>
                </a:cxn>
                <a:cxn ang="0">
                  <a:pos x="9613" y="12504"/>
                </a:cxn>
                <a:cxn ang="0">
                  <a:pos x="10525" y="12084"/>
                </a:cxn>
                <a:cxn ang="0">
                  <a:pos x="10849" y="11412"/>
                </a:cxn>
                <a:cxn ang="0">
                  <a:pos x="12001" y="10920"/>
                </a:cxn>
                <a:cxn ang="0">
                  <a:pos x="12853" y="10476"/>
                </a:cxn>
                <a:cxn ang="0">
                  <a:pos x="13213" y="11256"/>
                </a:cxn>
                <a:cxn ang="0">
                  <a:pos x="13525" y="10608"/>
                </a:cxn>
                <a:cxn ang="0">
                  <a:pos x="13009" y="10188"/>
                </a:cxn>
                <a:cxn ang="0">
                  <a:pos x="13525" y="9216"/>
                </a:cxn>
                <a:cxn ang="0">
                  <a:pos x="13585" y="7944"/>
                </a:cxn>
                <a:cxn ang="0">
                  <a:pos x="14173" y="7272"/>
                </a:cxn>
                <a:cxn ang="0">
                  <a:pos x="14869" y="6708"/>
                </a:cxn>
                <a:cxn ang="0">
                  <a:pos x="15481" y="6324"/>
                </a:cxn>
                <a:cxn ang="0">
                  <a:pos x="16141" y="5928"/>
                </a:cxn>
                <a:cxn ang="0">
                  <a:pos x="16345" y="5376"/>
                </a:cxn>
                <a:cxn ang="0">
                  <a:pos x="15493" y="5172"/>
                </a:cxn>
                <a:cxn ang="0">
                  <a:pos x="15613" y="4404"/>
                </a:cxn>
                <a:cxn ang="0">
                  <a:pos x="15439" y="3566"/>
                </a:cxn>
                <a:cxn ang="0">
                  <a:pos x="14712" y="2958"/>
                </a:cxn>
                <a:cxn ang="0">
                  <a:pos x="13956" y="2186"/>
                </a:cxn>
                <a:cxn ang="0">
                  <a:pos x="13225" y="1598"/>
                </a:cxn>
                <a:cxn ang="0">
                  <a:pos x="12406" y="1382"/>
                </a:cxn>
                <a:cxn ang="0">
                  <a:pos x="11529" y="1181"/>
                </a:cxn>
                <a:cxn ang="0">
                  <a:pos x="11151" y="386"/>
                </a:cxn>
                <a:cxn ang="0">
                  <a:pos x="10828" y="132"/>
                </a:cxn>
                <a:cxn ang="0">
                  <a:pos x="10275" y="441"/>
                </a:cxn>
                <a:cxn ang="0">
                  <a:pos x="9784" y="897"/>
                </a:cxn>
                <a:cxn ang="0">
                  <a:pos x="8952" y="971"/>
                </a:cxn>
                <a:cxn ang="0">
                  <a:pos x="8079" y="518"/>
                </a:cxn>
                <a:cxn ang="0">
                  <a:pos x="7002" y="387"/>
                </a:cxn>
                <a:cxn ang="0">
                  <a:pos x="5869" y="410"/>
                </a:cxn>
                <a:cxn ang="0">
                  <a:pos x="5112" y="351"/>
                </a:cxn>
                <a:cxn ang="0">
                  <a:pos x="3975" y="119"/>
                </a:cxn>
                <a:cxn ang="0">
                  <a:pos x="3078" y="144"/>
                </a:cxn>
                <a:cxn ang="0">
                  <a:pos x="2425" y="449"/>
                </a:cxn>
                <a:cxn ang="0">
                  <a:pos x="1552" y="843"/>
                </a:cxn>
                <a:cxn ang="0">
                  <a:pos x="975" y="1385"/>
                </a:cxn>
                <a:cxn ang="0">
                  <a:pos x="490" y="2090"/>
                </a:cxn>
                <a:cxn ang="0">
                  <a:pos x="465" y="4191"/>
                </a:cxn>
                <a:cxn ang="0">
                  <a:pos x="315" y="5351"/>
                </a:cxn>
                <a:cxn ang="0">
                  <a:pos x="600" y="4134"/>
                </a:cxn>
                <a:cxn ang="0">
                  <a:pos x="910" y="4619"/>
                </a:cxn>
                <a:cxn ang="0">
                  <a:pos x="922" y="5333"/>
                </a:cxn>
              </a:cxnLst>
              <a:rect l="0" t="0" r="r" b="b"/>
              <a:pathLst>
                <a:path w="16489" h="12504">
                  <a:moveTo>
                    <a:pt x="1009" y="5721"/>
                  </a:moveTo>
                  <a:lnTo>
                    <a:pt x="1095" y="5645"/>
                  </a:lnTo>
                  <a:lnTo>
                    <a:pt x="1195" y="5580"/>
                  </a:lnTo>
                  <a:lnTo>
                    <a:pt x="1260" y="5655"/>
                  </a:lnTo>
                  <a:lnTo>
                    <a:pt x="1303" y="5730"/>
                  </a:lnTo>
                  <a:lnTo>
                    <a:pt x="1362" y="5804"/>
                  </a:lnTo>
                  <a:lnTo>
                    <a:pt x="1371" y="5903"/>
                  </a:lnTo>
                  <a:lnTo>
                    <a:pt x="1444" y="5970"/>
                  </a:lnTo>
                  <a:lnTo>
                    <a:pt x="1503" y="6045"/>
                  </a:lnTo>
                  <a:lnTo>
                    <a:pt x="1617" y="6060"/>
                  </a:lnTo>
                  <a:lnTo>
                    <a:pt x="1723" y="6044"/>
                  </a:lnTo>
                  <a:lnTo>
                    <a:pt x="1827" y="6093"/>
                  </a:lnTo>
                  <a:lnTo>
                    <a:pt x="1953" y="6120"/>
                  </a:lnTo>
                  <a:lnTo>
                    <a:pt x="2116" y="6281"/>
                  </a:lnTo>
                  <a:lnTo>
                    <a:pt x="2152" y="6356"/>
                  </a:lnTo>
                  <a:lnTo>
                    <a:pt x="2320" y="6440"/>
                  </a:lnTo>
                  <a:lnTo>
                    <a:pt x="2418" y="6428"/>
                  </a:lnTo>
                  <a:lnTo>
                    <a:pt x="2485" y="6479"/>
                  </a:lnTo>
                  <a:lnTo>
                    <a:pt x="2541" y="6525"/>
                  </a:lnTo>
                  <a:lnTo>
                    <a:pt x="2689" y="6618"/>
                  </a:lnTo>
                  <a:lnTo>
                    <a:pt x="2775" y="6630"/>
                  </a:lnTo>
                  <a:lnTo>
                    <a:pt x="2857" y="6603"/>
                  </a:lnTo>
                  <a:lnTo>
                    <a:pt x="2940" y="6593"/>
                  </a:lnTo>
                  <a:lnTo>
                    <a:pt x="3016" y="6620"/>
                  </a:lnTo>
                  <a:lnTo>
                    <a:pt x="3030" y="6675"/>
                  </a:lnTo>
                  <a:lnTo>
                    <a:pt x="2986" y="6740"/>
                  </a:lnTo>
                  <a:lnTo>
                    <a:pt x="3037" y="6845"/>
                  </a:lnTo>
                  <a:lnTo>
                    <a:pt x="3087" y="6897"/>
                  </a:lnTo>
                  <a:lnTo>
                    <a:pt x="3153" y="6923"/>
                  </a:lnTo>
                  <a:lnTo>
                    <a:pt x="3234" y="6897"/>
                  </a:lnTo>
                  <a:lnTo>
                    <a:pt x="3270" y="6852"/>
                  </a:lnTo>
                  <a:lnTo>
                    <a:pt x="3316" y="6810"/>
                  </a:lnTo>
                  <a:lnTo>
                    <a:pt x="3388" y="6779"/>
                  </a:lnTo>
                  <a:lnTo>
                    <a:pt x="3478" y="6756"/>
                  </a:lnTo>
                  <a:lnTo>
                    <a:pt x="3577" y="6759"/>
                  </a:lnTo>
                  <a:lnTo>
                    <a:pt x="3766" y="6738"/>
                  </a:lnTo>
                  <a:lnTo>
                    <a:pt x="3960" y="6788"/>
                  </a:lnTo>
                  <a:lnTo>
                    <a:pt x="4089" y="6795"/>
                  </a:lnTo>
                  <a:lnTo>
                    <a:pt x="4207" y="6831"/>
                  </a:lnTo>
                  <a:lnTo>
                    <a:pt x="4315" y="6812"/>
                  </a:lnTo>
                  <a:lnTo>
                    <a:pt x="4378" y="6785"/>
                  </a:lnTo>
                  <a:lnTo>
                    <a:pt x="4447" y="6731"/>
                  </a:lnTo>
                  <a:lnTo>
                    <a:pt x="4521" y="6714"/>
                  </a:lnTo>
                  <a:lnTo>
                    <a:pt x="4588" y="6743"/>
                  </a:lnTo>
                  <a:lnTo>
                    <a:pt x="4585" y="6824"/>
                  </a:lnTo>
                  <a:lnTo>
                    <a:pt x="4596" y="6933"/>
                  </a:lnTo>
                  <a:lnTo>
                    <a:pt x="4654" y="7067"/>
                  </a:lnTo>
                  <a:lnTo>
                    <a:pt x="4728" y="7185"/>
                  </a:lnTo>
                  <a:lnTo>
                    <a:pt x="4822" y="7166"/>
                  </a:lnTo>
                  <a:lnTo>
                    <a:pt x="4947" y="7238"/>
                  </a:lnTo>
                  <a:lnTo>
                    <a:pt x="4984" y="7356"/>
                  </a:lnTo>
                  <a:lnTo>
                    <a:pt x="5028" y="7440"/>
                  </a:lnTo>
                  <a:lnTo>
                    <a:pt x="5113" y="7490"/>
                  </a:lnTo>
                  <a:lnTo>
                    <a:pt x="5248" y="7550"/>
                  </a:lnTo>
                  <a:lnTo>
                    <a:pt x="5293" y="7629"/>
                  </a:lnTo>
                  <a:lnTo>
                    <a:pt x="5296" y="7734"/>
                  </a:lnTo>
                  <a:lnTo>
                    <a:pt x="5365" y="7883"/>
                  </a:lnTo>
                  <a:lnTo>
                    <a:pt x="5353" y="8042"/>
                  </a:lnTo>
                  <a:lnTo>
                    <a:pt x="5295" y="8160"/>
                  </a:lnTo>
                  <a:lnTo>
                    <a:pt x="5211" y="8198"/>
                  </a:lnTo>
                  <a:lnTo>
                    <a:pt x="5109" y="8267"/>
                  </a:lnTo>
                  <a:lnTo>
                    <a:pt x="5019" y="8313"/>
                  </a:lnTo>
                  <a:lnTo>
                    <a:pt x="4981" y="8480"/>
                  </a:lnTo>
                  <a:lnTo>
                    <a:pt x="4887" y="8568"/>
                  </a:lnTo>
                  <a:lnTo>
                    <a:pt x="4941" y="8708"/>
                  </a:lnTo>
                  <a:lnTo>
                    <a:pt x="5004" y="8796"/>
                  </a:lnTo>
                  <a:lnTo>
                    <a:pt x="4906" y="8930"/>
                  </a:lnTo>
                  <a:lnTo>
                    <a:pt x="4825" y="9023"/>
                  </a:lnTo>
                  <a:lnTo>
                    <a:pt x="4791" y="9107"/>
                  </a:lnTo>
                  <a:lnTo>
                    <a:pt x="4848" y="9204"/>
                  </a:lnTo>
                  <a:lnTo>
                    <a:pt x="4788" y="9350"/>
                  </a:lnTo>
                  <a:lnTo>
                    <a:pt x="4803" y="9479"/>
                  </a:lnTo>
                  <a:lnTo>
                    <a:pt x="4801" y="9635"/>
                  </a:lnTo>
                  <a:lnTo>
                    <a:pt x="4848" y="9758"/>
                  </a:lnTo>
                  <a:lnTo>
                    <a:pt x="4920" y="9827"/>
                  </a:lnTo>
                  <a:lnTo>
                    <a:pt x="4933" y="9960"/>
                  </a:lnTo>
                  <a:lnTo>
                    <a:pt x="5010" y="10110"/>
                  </a:lnTo>
                  <a:lnTo>
                    <a:pt x="5092" y="10215"/>
                  </a:lnTo>
                  <a:lnTo>
                    <a:pt x="5149" y="10166"/>
                  </a:lnTo>
                  <a:lnTo>
                    <a:pt x="5172" y="10095"/>
                  </a:lnTo>
                  <a:lnTo>
                    <a:pt x="5173" y="10019"/>
                  </a:lnTo>
                  <a:lnTo>
                    <a:pt x="5283" y="9986"/>
                  </a:lnTo>
                  <a:lnTo>
                    <a:pt x="5547" y="10056"/>
                  </a:lnTo>
                  <a:lnTo>
                    <a:pt x="5632" y="10107"/>
                  </a:lnTo>
                  <a:lnTo>
                    <a:pt x="5688" y="10197"/>
                  </a:lnTo>
                  <a:lnTo>
                    <a:pt x="5764" y="10286"/>
                  </a:lnTo>
                  <a:lnTo>
                    <a:pt x="5797" y="10370"/>
                  </a:lnTo>
                  <a:lnTo>
                    <a:pt x="5796" y="10455"/>
                  </a:lnTo>
                  <a:lnTo>
                    <a:pt x="5890" y="10497"/>
                  </a:lnTo>
                  <a:lnTo>
                    <a:pt x="5988" y="10512"/>
                  </a:lnTo>
                  <a:lnTo>
                    <a:pt x="6072" y="10499"/>
                  </a:lnTo>
                  <a:lnTo>
                    <a:pt x="6123" y="10538"/>
                  </a:lnTo>
                  <a:lnTo>
                    <a:pt x="6309" y="10647"/>
                  </a:lnTo>
                  <a:lnTo>
                    <a:pt x="6376" y="10718"/>
                  </a:lnTo>
                  <a:lnTo>
                    <a:pt x="6495" y="10740"/>
                  </a:lnTo>
                  <a:lnTo>
                    <a:pt x="6589" y="10716"/>
                  </a:lnTo>
                  <a:lnTo>
                    <a:pt x="6661" y="10847"/>
                  </a:lnTo>
                  <a:lnTo>
                    <a:pt x="6772" y="10926"/>
                  </a:lnTo>
                  <a:lnTo>
                    <a:pt x="6807" y="11045"/>
                  </a:lnTo>
                  <a:lnTo>
                    <a:pt x="6874" y="11147"/>
                  </a:lnTo>
                  <a:lnTo>
                    <a:pt x="6993" y="11183"/>
                  </a:lnTo>
                  <a:lnTo>
                    <a:pt x="7081" y="11319"/>
                  </a:lnTo>
                  <a:lnTo>
                    <a:pt x="7110" y="11451"/>
                  </a:lnTo>
                  <a:lnTo>
                    <a:pt x="7174" y="11597"/>
                  </a:lnTo>
                  <a:lnTo>
                    <a:pt x="7174" y="11736"/>
                  </a:lnTo>
                  <a:lnTo>
                    <a:pt x="7200" y="11841"/>
                  </a:lnTo>
                  <a:lnTo>
                    <a:pt x="7110" y="11895"/>
                  </a:lnTo>
                  <a:lnTo>
                    <a:pt x="7047" y="11979"/>
                  </a:lnTo>
                  <a:lnTo>
                    <a:pt x="7017" y="12062"/>
                  </a:lnTo>
                  <a:lnTo>
                    <a:pt x="7093" y="12158"/>
                  </a:lnTo>
                  <a:lnTo>
                    <a:pt x="7093" y="12210"/>
                  </a:lnTo>
                  <a:lnTo>
                    <a:pt x="7189" y="12276"/>
                  </a:lnTo>
                  <a:lnTo>
                    <a:pt x="7321" y="12300"/>
                  </a:lnTo>
                  <a:lnTo>
                    <a:pt x="7429" y="12360"/>
                  </a:lnTo>
                  <a:lnTo>
                    <a:pt x="7561" y="12336"/>
                  </a:lnTo>
                  <a:lnTo>
                    <a:pt x="7705" y="12324"/>
                  </a:lnTo>
                  <a:lnTo>
                    <a:pt x="7825" y="12360"/>
                  </a:lnTo>
                  <a:lnTo>
                    <a:pt x="7885" y="12492"/>
                  </a:lnTo>
                  <a:lnTo>
                    <a:pt x="7993" y="12468"/>
                  </a:lnTo>
                  <a:lnTo>
                    <a:pt x="8029" y="12396"/>
                  </a:lnTo>
                  <a:lnTo>
                    <a:pt x="7993" y="12336"/>
                  </a:lnTo>
                  <a:lnTo>
                    <a:pt x="8077" y="12264"/>
                  </a:lnTo>
                  <a:lnTo>
                    <a:pt x="8209" y="12288"/>
                  </a:lnTo>
                  <a:lnTo>
                    <a:pt x="8317" y="12204"/>
                  </a:lnTo>
                  <a:lnTo>
                    <a:pt x="8425" y="12252"/>
                  </a:lnTo>
                  <a:lnTo>
                    <a:pt x="8497" y="12360"/>
                  </a:lnTo>
                  <a:lnTo>
                    <a:pt x="8641" y="12336"/>
                  </a:lnTo>
                  <a:lnTo>
                    <a:pt x="8785" y="12324"/>
                  </a:lnTo>
                  <a:lnTo>
                    <a:pt x="8905" y="12252"/>
                  </a:lnTo>
                  <a:lnTo>
                    <a:pt x="9049" y="12192"/>
                  </a:lnTo>
                  <a:lnTo>
                    <a:pt x="9157" y="12228"/>
                  </a:lnTo>
                  <a:lnTo>
                    <a:pt x="9277" y="12276"/>
                  </a:lnTo>
                  <a:lnTo>
                    <a:pt x="9373" y="12372"/>
                  </a:lnTo>
                  <a:lnTo>
                    <a:pt x="9493" y="12456"/>
                  </a:lnTo>
                  <a:lnTo>
                    <a:pt x="9613" y="12504"/>
                  </a:lnTo>
                  <a:lnTo>
                    <a:pt x="9769" y="12492"/>
                  </a:lnTo>
                  <a:lnTo>
                    <a:pt x="9865" y="12408"/>
                  </a:lnTo>
                  <a:lnTo>
                    <a:pt x="9997" y="12300"/>
                  </a:lnTo>
                  <a:lnTo>
                    <a:pt x="10069" y="12192"/>
                  </a:lnTo>
                  <a:lnTo>
                    <a:pt x="10213" y="12108"/>
                  </a:lnTo>
                  <a:lnTo>
                    <a:pt x="10309" y="11988"/>
                  </a:lnTo>
                  <a:lnTo>
                    <a:pt x="10453" y="11952"/>
                  </a:lnTo>
                  <a:lnTo>
                    <a:pt x="10537" y="11964"/>
                  </a:lnTo>
                  <a:lnTo>
                    <a:pt x="10525" y="12084"/>
                  </a:lnTo>
                  <a:lnTo>
                    <a:pt x="10609" y="12168"/>
                  </a:lnTo>
                  <a:lnTo>
                    <a:pt x="10693" y="12108"/>
                  </a:lnTo>
                  <a:lnTo>
                    <a:pt x="10777" y="12012"/>
                  </a:lnTo>
                  <a:lnTo>
                    <a:pt x="10933" y="12012"/>
                  </a:lnTo>
                  <a:lnTo>
                    <a:pt x="10969" y="11868"/>
                  </a:lnTo>
                  <a:lnTo>
                    <a:pt x="10933" y="11736"/>
                  </a:lnTo>
                  <a:lnTo>
                    <a:pt x="10873" y="11628"/>
                  </a:lnTo>
                  <a:lnTo>
                    <a:pt x="10861" y="11520"/>
                  </a:lnTo>
                  <a:lnTo>
                    <a:pt x="10849" y="11412"/>
                  </a:lnTo>
                  <a:lnTo>
                    <a:pt x="10957" y="11280"/>
                  </a:lnTo>
                  <a:lnTo>
                    <a:pt x="11149" y="11244"/>
                  </a:lnTo>
                  <a:lnTo>
                    <a:pt x="11293" y="11136"/>
                  </a:lnTo>
                  <a:lnTo>
                    <a:pt x="11329" y="11256"/>
                  </a:lnTo>
                  <a:lnTo>
                    <a:pt x="11497" y="11316"/>
                  </a:lnTo>
                  <a:lnTo>
                    <a:pt x="11665" y="11304"/>
                  </a:lnTo>
                  <a:lnTo>
                    <a:pt x="11749" y="11184"/>
                  </a:lnTo>
                  <a:lnTo>
                    <a:pt x="11881" y="11016"/>
                  </a:lnTo>
                  <a:lnTo>
                    <a:pt x="12001" y="10920"/>
                  </a:lnTo>
                  <a:lnTo>
                    <a:pt x="12037" y="10836"/>
                  </a:lnTo>
                  <a:lnTo>
                    <a:pt x="12037" y="10716"/>
                  </a:lnTo>
                  <a:lnTo>
                    <a:pt x="12181" y="10680"/>
                  </a:lnTo>
                  <a:lnTo>
                    <a:pt x="12301" y="10704"/>
                  </a:lnTo>
                  <a:lnTo>
                    <a:pt x="12469" y="10704"/>
                  </a:lnTo>
                  <a:lnTo>
                    <a:pt x="12541" y="10608"/>
                  </a:lnTo>
                  <a:lnTo>
                    <a:pt x="12661" y="10560"/>
                  </a:lnTo>
                  <a:lnTo>
                    <a:pt x="12757" y="10536"/>
                  </a:lnTo>
                  <a:lnTo>
                    <a:pt x="12853" y="10476"/>
                  </a:lnTo>
                  <a:lnTo>
                    <a:pt x="12901" y="10596"/>
                  </a:lnTo>
                  <a:lnTo>
                    <a:pt x="12997" y="10656"/>
                  </a:lnTo>
                  <a:lnTo>
                    <a:pt x="12973" y="10824"/>
                  </a:lnTo>
                  <a:lnTo>
                    <a:pt x="13045" y="10920"/>
                  </a:lnTo>
                  <a:lnTo>
                    <a:pt x="12985" y="11016"/>
                  </a:lnTo>
                  <a:lnTo>
                    <a:pt x="12901" y="11100"/>
                  </a:lnTo>
                  <a:lnTo>
                    <a:pt x="12973" y="11184"/>
                  </a:lnTo>
                  <a:lnTo>
                    <a:pt x="13081" y="11232"/>
                  </a:lnTo>
                  <a:lnTo>
                    <a:pt x="13213" y="11256"/>
                  </a:lnTo>
                  <a:lnTo>
                    <a:pt x="13309" y="11316"/>
                  </a:lnTo>
                  <a:lnTo>
                    <a:pt x="13405" y="11268"/>
                  </a:lnTo>
                  <a:lnTo>
                    <a:pt x="13501" y="11196"/>
                  </a:lnTo>
                  <a:lnTo>
                    <a:pt x="13681" y="11148"/>
                  </a:lnTo>
                  <a:lnTo>
                    <a:pt x="13705" y="11016"/>
                  </a:lnTo>
                  <a:lnTo>
                    <a:pt x="13645" y="10908"/>
                  </a:lnTo>
                  <a:lnTo>
                    <a:pt x="13633" y="10692"/>
                  </a:lnTo>
                  <a:lnTo>
                    <a:pt x="13585" y="10596"/>
                  </a:lnTo>
                  <a:lnTo>
                    <a:pt x="13525" y="10608"/>
                  </a:lnTo>
                  <a:lnTo>
                    <a:pt x="13477" y="10560"/>
                  </a:lnTo>
                  <a:lnTo>
                    <a:pt x="13441" y="10440"/>
                  </a:lnTo>
                  <a:lnTo>
                    <a:pt x="13381" y="10356"/>
                  </a:lnTo>
                  <a:lnTo>
                    <a:pt x="13309" y="10392"/>
                  </a:lnTo>
                  <a:lnTo>
                    <a:pt x="13249" y="10416"/>
                  </a:lnTo>
                  <a:lnTo>
                    <a:pt x="13153" y="10380"/>
                  </a:lnTo>
                  <a:lnTo>
                    <a:pt x="13045" y="10368"/>
                  </a:lnTo>
                  <a:lnTo>
                    <a:pt x="12973" y="10296"/>
                  </a:lnTo>
                  <a:lnTo>
                    <a:pt x="13009" y="10188"/>
                  </a:lnTo>
                  <a:lnTo>
                    <a:pt x="13093" y="10092"/>
                  </a:lnTo>
                  <a:lnTo>
                    <a:pt x="13129" y="10008"/>
                  </a:lnTo>
                  <a:lnTo>
                    <a:pt x="13213" y="9888"/>
                  </a:lnTo>
                  <a:lnTo>
                    <a:pt x="13189" y="9756"/>
                  </a:lnTo>
                  <a:lnTo>
                    <a:pt x="13213" y="9612"/>
                  </a:lnTo>
                  <a:lnTo>
                    <a:pt x="13261" y="9468"/>
                  </a:lnTo>
                  <a:lnTo>
                    <a:pt x="13321" y="9336"/>
                  </a:lnTo>
                  <a:lnTo>
                    <a:pt x="13429" y="9264"/>
                  </a:lnTo>
                  <a:lnTo>
                    <a:pt x="13525" y="9216"/>
                  </a:lnTo>
                  <a:lnTo>
                    <a:pt x="13561" y="9096"/>
                  </a:lnTo>
                  <a:lnTo>
                    <a:pt x="13537" y="8940"/>
                  </a:lnTo>
                  <a:lnTo>
                    <a:pt x="13513" y="8808"/>
                  </a:lnTo>
                  <a:lnTo>
                    <a:pt x="13477" y="8640"/>
                  </a:lnTo>
                  <a:lnTo>
                    <a:pt x="13501" y="8460"/>
                  </a:lnTo>
                  <a:lnTo>
                    <a:pt x="13513" y="8268"/>
                  </a:lnTo>
                  <a:lnTo>
                    <a:pt x="13501" y="8124"/>
                  </a:lnTo>
                  <a:lnTo>
                    <a:pt x="13477" y="7980"/>
                  </a:lnTo>
                  <a:lnTo>
                    <a:pt x="13585" y="7944"/>
                  </a:lnTo>
                  <a:lnTo>
                    <a:pt x="13597" y="7848"/>
                  </a:lnTo>
                  <a:lnTo>
                    <a:pt x="13645" y="7728"/>
                  </a:lnTo>
                  <a:lnTo>
                    <a:pt x="13729" y="7620"/>
                  </a:lnTo>
                  <a:lnTo>
                    <a:pt x="13789" y="7524"/>
                  </a:lnTo>
                  <a:lnTo>
                    <a:pt x="13801" y="7416"/>
                  </a:lnTo>
                  <a:lnTo>
                    <a:pt x="13873" y="7356"/>
                  </a:lnTo>
                  <a:lnTo>
                    <a:pt x="13981" y="7332"/>
                  </a:lnTo>
                  <a:lnTo>
                    <a:pt x="14101" y="7260"/>
                  </a:lnTo>
                  <a:lnTo>
                    <a:pt x="14173" y="7272"/>
                  </a:lnTo>
                  <a:lnTo>
                    <a:pt x="14293" y="7272"/>
                  </a:lnTo>
                  <a:lnTo>
                    <a:pt x="14401" y="7236"/>
                  </a:lnTo>
                  <a:lnTo>
                    <a:pt x="14437" y="7152"/>
                  </a:lnTo>
                  <a:lnTo>
                    <a:pt x="14545" y="7092"/>
                  </a:lnTo>
                  <a:lnTo>
                    <a:pt x="14629" y="7056"/>
                  </a:lnTo>
                  <a:lnTo>
                    <a:pt x="14749" y="7032"/>
                  </a:lnTo>
                  <a:lnTo>
                    <a:pt x="14797" y="6960"/>
                  </a:lnTo>
                  <a:lnTo>
                    <a:pt x="14845" y="6840"/>
                  </a:lnTo>
                  <a:lnTo>
                    <a:pt x="14869" y="6708"/>
                  </a:lnTo>
                  <a:lnTo>
                    <a:pt x="14929" y="6624"/>
                  </a:lnTo>
                  <a:lnTo>
                    <a:pt x="14893" y="6552"/>
                  </a:lnTo>
                  <a:lnTo>
                    <a:pt x="14845" y="6456"/>
                  </a:lnTo>
                  <a:lnTo>
                    <a:pt x="14977" y="6384"/>
                  </a:lnTo>
                  <a:lnTo>
                    <a:pt x="15061" y="6324"/>
                  </a:lnTo>
                  <a:lnTo>
                    <a:pt x="15181" y="6300"/>
                  </a:lnTo>
                  <a:lnTo>
                    <a:pt x="15289" y="6336"/>
                  </a:lnTo>
                  <a:lnTo>
                    <a:pt x="15385" y="6312"/>
                  </a:lnTo>
                  <a:lnTo>
                    <a:pt x="15481" y="6324"/>
                  </a:lnTo>
                  <a:lnTo>
                    <a:pt x="15613" y="6228"/>
                  </a:lnTo>
                  <a:lnTo>
                    <a:pt x="15673" y="6276"/>
                  </a:lnTo>
                  <a:lnTo>
                    <a:pt x="15769" y="6228"/>
                  </a:lnTo>
                  <a:lnTo>
                    <a:pt x="15901" y="6228"/>
                  </a:lnTo>
                  <a:lnTo>
                    <a:pt x="15997" y="6192"/>
                  </a:lnTo>
                  <a:lnTo>
                    <a:pt x="16057" y="6216"/>
                  </a:lnTo>
                  <a:lnTo>
                    <a:pt x="16117" y="6096"/>
                  </a:lnTo>
                  <a:lnTo>
                    <a:pt x="16093" y="6000"/>
                  </a:lnTo>
                  <a:lnTo>
                    <a:pt x="16141" y="5928"/>
                  </a:lnTo>
                  <a:lnTo>
                    <a:pt x="16213" y="5856"/>
                  </a:lnTo>
                  <a:lnTo>
                    <a:pt x="16213" y="5748"/>
                  </a:lnTo>
                  <a:lnTo>
                    <a:pt x="16213" y="5664"/>
                  </a:lnTo>
                  <a:lnTo>
                    <a:pt x="16321" y="5652"/>
                  </a:lnTo>
                  <a:lnTo>
                    <a:pt x="16405" y="5580"/>
                  </a:lnTo>
                  <a:lnTo>
                    <a:pt x="16489" y="5520"/>
                  </a:lnTo>
                  <a:lnTo>
                    <a:pt x="16465" y="5424"/>
                  </a:lnTo>
                  <a:lnTo>
                    <a:pt x="16417" y="5376"/>
                  </a:lnTo>
                  <a:lnTo>
                    <a:pt x="16345" y="5376"/>
                  </a:lnTo>
                  <a:lnTo>
                    <a:pt x="16261" y="5352"/>
                  </a:lnTo>
                  <a:lnTo>
                    <a:pt x="16153" y="5328"/>
                  </a:lnTo>
                  <a:lnTo>
                    <a:pt x="16009" y="5304"/>
                  </a:lnTo>
                  <a:lnTo>
                    <a:pt x="15877" y="5352"/>
                  </a:lnTo>
                  <a:lnTo>
                    <a:pt x="15733" y="5340"/>
                  </a:lnTo>
                  <a:lnTo>
                    <a:pt x="15589" y="5352"/>
                  </a:lnTo>
                  <a:lnTo>
                    <a:pt x="15469" y="5340"/>
                  </a:lnTo>
                  <a:lnTo>
                    <a:pt x="15409" y="5244"/>
                  </a:lnTo>
                  <a:lnTo>
                    <a:pt x="15493" y="5172"/>
                  </a:lnTo>
                  <a:lnTo>
                    <a:pt x="15541" y="5112"/>
                  </a:lnTo>
                  <a:lnTo>
                    <a:pt x="15625" y="5100"/>
                  </a:lnTo>
                  <a:lnTo>
                    <a:pt x="15685" y="5028"/>
                  </a:lnTo>
                  <a:lnTo>
                    <a:pt x="15685" y="4956"/>
                  </a:lnTo>
                  <a:lnTo>
                    <a:pt x="15625" y="4860"/>
                  </a:lnTo>
                  <a:lnTo>
                    <a:pt x="15661" y="4764"/>
                  </a:lnTo>
                  <a:lnTo>
                    <a:pt x="15649" y="4644"/>
                  </a:lnTo>
                  <a:lnTo>
                    <a:pt x="15613" y="4500"/>
                  </a:lnTo>
                  <a:lnTo>
                    <a:pt x="15613" y="4404"/>
                  </a:lnTo>
                  <a:lnTo>
                    <a:pt x="15685" y="4380"/>
                  </a:lnTo>
                  <a:lnTo>
                    <a:pt x="15793" y="4272"/>
                  </a:lnTo>
                  <a:lnTo>
                    <a:pt x="15853" y="4140"/>
                  </a:lnTo>
                  <a:lnTo>
                    <a:pt x="15877" y="3960"/>
                  </a:lnTo>
                  <a:lnTo>
                    <a:pt x="15841" y="3780"/>
                  </a:lnTo>
                  <a:lnTo>
                    <a:pt x="15817" y="3636"/>
                  </a:lnTo>
                  <a:lnTo>
                    <a:pt x="15733" y="3678"/>
                  </a:lnTo>
                  <a:lnTo>
                    <a:pt x="15541" y="3647"/>
                  </a:lnTo>
                  <a:lnTo>
                    <a:pt x="15439" y="3566"/>
                  </a:lnTo>
                  <a:lnTo>
                    <a:pt x="15363" y="3504"/>
                  </a:lnTo>
                  <a:lnTo>
                    <a:pt x="15253" y="3516"/>
                  </a:lnTo>
                  <a:lnTo>
                    <a:pt x="15133" y="3468"/>
                  </a:lnTo>
                  <a:lnTo>
                    <a:pt x="15049" y="3383"/>
                  </a:lnTo>
                  <a:lnTo>
                    <a:pt x="14965" y="3347"/>
                  </a:lnTo>
                  <a:lnTo>
                    <a:pt x="14890" y="3270"/>
                  </a:lnTo>
                  <a:lnTo>
                    <a:pt x="14775" y="3195"/>
                  </a:lnTo>
                  <a:lnTo>
                    <a:pt x="14728" y="3078"/>
                  </a:lnTo>
                  <a:lnTo>
                    <a:pt x="14712" y="2958"/>
                  </a:lnTo>
                  <a:lnTo>
                    <a:pt x="14679" y="2855"/>
                  </a:lnTo>
                  <a:lnTo>
                    <a:pt x="14610" y="2786"/>
                  </a:lnTo>
                  <a:lnTo>
                    <a:pt x="14460" y="2702"/>
                  </a:lnTo>
                  <a:lnTo>
                    <a:pt x="14362" y="2676"/>
                  </a:lnTo>
                  <a:lnTo>
                    <a:pt x="14235" y="2472"/>
                  </a:lnTo>
                  <a:lnTo>
                    <a:pt x="14197" y="2352"/>
                  </a:lnTo>
                  <a:lnTo>
                    <a:pt x="14125" y="2291"/>
                  </a:lnTo>
                  <a:lnTo>
                    <a:pt x="14050" y="2258"/>
                  </a:lnTo>
                  <a:lnTo>
                    <a:pt x="13956" y="2186"/>
                  </a:lnTo>
                  <a:lnTo>
                    <a:pt x="13770" y="2103"/>
                  </a:lnTo>
                  <a:lnTo>
                    <a:pt x="13657" y="2097"/>
                  </a:lnTo>
                  <a:lnTo>
                    <a:pt x="13648" y="2007"/>
                  </a:lnTo>
                  <a:lnTo>
                    <a:pt x="13597" y="1917"/>
                  </a:lnTo>
                  <a:lnTo>
                    <a:pt x="13533" y="1862"/>
                  </a:lnTo>
                  <a:lnTo>
                    <a:pt x="13402" y="1775"/>
                  </a:lnTo>
                  <a:lnTo>
                    <a:pt x="13269" y="1746"/>
                  </a:lnTo>
                  <a:lnTo>
                    <a:pt x="13200" y="1685"/>
                  </a:lnTo>
                  <a:lnTo>
                    <a:pt x="13225" y="1598"/>
                  </a:lnTo>
                  <a:lnTo>
                    <a:pt x="13218" y="1499"/>
                  </a:lnTo>
                  <a:lnTo>
                    <a:pt x="13143" y="1415"/>
                  </a:lnTo>
                  <a:lnTo>
                    <a:pt x="13008" y="1464"/>
                  </a:lnTo>
                  <a:lnTo>
                    <a:pt x="12912" y="1455"/>
                  </a:lnTo>
                  <a:lnTo>
                    <a:pt x="12730" y="1301"/>
                  </a:lnTo>
                  <a:lnTo>
                    <a:pt x="12703" y="1391"/>
                  </a:lnTo>
                  <a:lnTo>
                    <a:pt x="12613" y="1436"/>
                  </a:lnTo>
                  <a:lnTo>
                    <a:pt x="12490" y="1413"/>
                  </a:lnTo>
                  <a:lnTo>
                    <a:pt x="12406" y="1382"/>
                  </a:lnTo>
                  <a:lnTo>
                    <a:pt x="12271" y="1382"/>
                  </a:lnTo>
                  <a:lnTo>
                    <a:pt x="12175" y="1437"/>
                  </a:lnTo>
                  <a:lnTo>
                    <a:pt x="12063" y="1370"/>
                  </a:lnTo>
                  <a:lnTo>
                    <a:pt x="11995" y="1286"/>
                  </a:lnTo>
                  <a:lnTo>
                    <a:pt x="11926" y="1209"/>
                  </a:lnTo>
                  <a:lnTo>
                    <a:pt x="11817" y="1283"/>
                  </a:lnTo>
                  <a:lnTo>
                    <a:pt x="11677" y="1290"/>
                  </a:lnTo>
                  <a:lnTo>
                    <a:pt x="11544" y="1245"/>
                  </a:lnTo>
                  <a:lnTo>
                    <a:pt x="11529" y="1181"/>
                  </a:lnTo>
                  <a:lnTo>
                    <a:pt x="11470" y="1098"/>
                  </a:lnTo>
                  <a:lnTo>
                    <a:pt x="11469" y="1005"/>
                  </a:lnTo>
                  <a:lnTo>
                    <a:pt x="11425" y="920"/>
                  </a:lnTo>
                  <a:lnTo>
                    <a:pt x="11397" y="833"/>
                  </a:lnTo>
                  <a:lnTo>
                    <a:pt x="11337" y="744"/>
                  </a:lnTo>
                  <a:lnTo>
                    <a:pt x="11250" y="657"/>
                  </a:lnTo>
                  <a:lnTo>
                    <a:pt x="11197" y="560"/>
                  </a:lnTo>
                  <a:lnTo>
                    <a:pt x="11205" y="476"/>
                  </a:lnTo>
                  <a:lnTo>
                    <a:pt x="11151" y="386"/>
                  </a:lnTo>
                  <a:lnTo>
                    <a:pt x="11116" y="297"/>
                  </a:lnTo>
                  <a:lnTo>
                    <a:pt x="11050" y="201"/>
                  </a:lnTo>
                  <a:lnTo>
                    <a:pt x="11004" y="113"/>
                  </a:lnTo>
                  <a:lnTo>
                    <a:pt x="11076" y="20"/>
                  </a:lnTo>
                  <a:lnTo>
                    <a:pt x="10969" y="3"/>
                  </a:lnTo>
                  <a:lnTo>
                    <a:pt x="10914" y="36"/>
                  </a:lnTo>
                  <a:lnTo>
                    <a:pt x="10884" y="90"/>
                  </a:lnTo>
                  <a:lnTo>
                    <a:pt x="10905" y="147"/>
                  </a:lnTo>
                  <a:lnTo>
                    <a:pt x="10828" y="132"/>
                  </a:lnTo>
                  <a:lnTo>
                    <a:pt x="10723" y="95"/>
                  </a:lnTo>
                  <a:lnTo>
                    <a:pt x="10732" y="177"/>
                  </a:lnTo>
                  <a:lnTo>
                    <a:pt x="10695" y="221"/>
                  </a:lnTo>
                  <a:lnTo>
                    <a:pt x="10593" y="212"/>
                  </a:lnTo>
                  <a:lnTo>
                    <a:pt x="10492" y="239"/>
                  </a:lnTo>
                  <a:lnTo>
                    <a:pt x="10474" y="284"/>
                  </a:lnTo>
                  <a:lnTo>
                    <a:pt x="10428" y="359"/>
                  </a:lnTo>
                  <a:lnTo>
                    <a:pt x="10308" y="359"/>
                  </a:lnTo>
                  <a:lnTo>
                    <a:pt x="10275" y="441"/>
                  </a:lnTo>
                  <a:lnTo>
                    <a:pt x="10291" y="506"/>
                  </a:lnTo>
                  <a:lnTo>
                    <a:pt x="10203" y="540"/>
                  </a:lnTo>
                  <a:lnTo>
                    <a:pt x="10135" y="609"/>
                  </a:lnTo>
                  <a:lnTo>
                    <a:pt x="10119" y="662"/>
                  </a:lnTo>
                  <a:lnTo>
                    <a:pt x="10149" y="728"/>
                  </a:lnTo>
                  <a:lnTo>
                    <a:pt x="10144" y="788"/>
                  </a:lnTo>
                  <a:lnTo>
                    <a:pt x="10032" y="797"/>
                  </a:lnTo>
                  <a:lnTo>
                    <a:pt x="9901" y="863"/>
                  </a:lnTo>
                  <a:lnTo>
                    <a:pt x="9784" y="897"/>
                  </a:lnTo>
                  <a:lnTo>
                    <a:pt x="9697" y="875"/>
                  </a:lnTo>
                  <a:lnTo>
                    <a:pt x="9619" y="852"/>
                  </a:lnTo>
                  <a:lnTo>
                    <a:pt x="9558" y="824"/>
                  </a:lnTo>
                  <a:lnTo>
                    <a:pt x="9499" y="761"/>
                  </a:lnTo>
                  <a:lnTo>
                    <a:pt x="9378" y="707"/>
                  </a:lnTo>
                  <a:lnTo>
                    <a:pt x="9331" y="780"/>
                  </a:lnTo>
                  <a:lnTo>
                    <a:pt x="9247" y="815"/>
                  </a:lnTo>
                  <a:lnTo>
                    <a:pt x="9084" y="936"/>
                  </a:lnTo>
                  <a:lnTo>
                    <a:pt x="8952" y="971"/>
                  </a:lnTo>
                  <a:lnTo>
                    <a:pt x="8883" y="948"/>
                  </a:lnTo>
                  <a:lnTo>
                    <a:pt x="8844" y="899"/>
                  </a:lnTo>
                  <a:lnTo>
                    <a:pt x="8809" y="804"/>
                  </a:lnTo>
                  <a:lnTo>
                    <a:pt x="8689" y="828"/>
                  </a:lnTo>
                  <a:lnTo>
                    <a:pt x="8653" y="719"/>
                  </a:lnTo>
                  <a:lnTo>
                    <a:pt x="8619" y="660"/>
                  </a:lnTo>
                  <a:lnTo>
                    <a:pt x="8580" y="552"/>
                  </a:lnTo>
                  <a:lnTo>
                    <a:pt x="8257" y="542"/>
                  </a:lnTo>
                  <a:lnTo>
                    <a:pt x="8079" y="518"/>
                  </a:lnTo>
                  <a:lnTo>
                    <a:pt x="7935" y="576"/>
                  </a:lnTo>
                  <a:lnTo>
                    <a:pt x="7933" y="459"/>
                  </a:lnTo>
                  <a:lnTo>
                    <a:pt x="7959" y="362"/>
                  </a:lnTo>
                  <a:lnTo>
                    <a:pt x="7816" y="389"/>
                  </a:lnTo>
                  <a:lnTo>
                    <a:pt x="7633" y="395"/>
                  </a:lnTo>
                  <a:lnTo>
                    <a:pt x="7452" y="446"/>
                  </a:lnTo>
                  <a:lnTo>
                    <a:pt x="7287" y="530"/>
                  </a:lnTo>
                  <a:lnTo>
                    <a:pt x="7072" y="482"/>
                  </a:lnTo>
                  <a:lnTo>
                    <a:pt x="7002" y="387"/>
                  </a:lnTo>
                  <a:lnTo>
                    <a:pt x="6828" y="324"/>
                  </a:lnTo>
                  <a:lnTo>
                    <a:pt x="6675" y="359"/>
                  </a:lnTo>
                  <a:lnTo>
                    <a:pt x="6472" y="372"/>
                  </a:lnTo>
                  <a:lnTo>
                    <a:pt x="6313" y="398"/>
                  </a:lnTo>
                  <a:lnTo>
                    <a:pt x="6289" y="542"/>
                  </a:lnTo>
                  <a:lnTo>
                    <a:pt x="6181" y="588"/>
                  </a:lnTo>
                  <a:lnTo>
                    <a:pt x="6015" y="590"/>
                  </a:lnTo>
                  <a:lnTo>
                    <a:pt x="5905" y="518"/>
                  </a:lnTo>
                  <a:lnTo>
                    <a:pt x="5869" y="410"/>
                  </a:lnTo>
                  <a:lnTo>
                    <a:pt x="5857" y="321"/>
                  </a:lnTo>
                  <a:lnTo>
                    <a:pt x="5857" y="216"/>
                  </a:lnTo>
                  <a:lnTo>
                    <a:pt x="5799" y="155"/>
                  </a:lnTo>
                  <a:lnTo>
                    <a:pt x="5658" y="144"/>
                  </a:lnTo>
                  <a:lnTo>
                    <a:pt x="5641" y="264"/>
                  </a:lnTo>
                  <a:lnTo>
                    <a:pt x="5536" y="338"/>
                  </a:lnTo>
                  <a:lnTo>
                    <a:pt x="5404" y="374"/>
                  </a:lnTo>
                  <a:lnTo>
                    <a:pt x="5257" y="360"/>
                  </a:lnTo>
                  <a:lnTo>
                    <a:pt x="5112" y="351"/>
                  </a:lnTo>
                  <a:lnTo>
                    <a:pt x="5002" y="396"/>
                  </a:lnTo>
                  <a:lnTo>
                    <a:pt x="4896" y="350"/>
                  </a:lnTo>
                  <a:lnTo>
                    <a:pt x="4684" y="251"/>
                  </a:lnTo>
                  <a:lnTo>
                    <a:pt x="4578" y="242"/>
                  </a:lnTo>
                  <a:lnTo>
                    <a:pt x="4476" y="213"/>
                  </a:lnTo>
                  <a:lnTo>
                    <a:pt x="4357" y="167"/>
                  </a:lnTo>
                  <a:lnTo>
                    <a:pt x="4251" y="155"/>
                  </a:lnTo>
                  <a:lnTo>
                    <a:pt x="4033" y="180"/>
                  </a:lnTo>
                  <a:lnTo>
                    <a:pt x="3975" y="119"/>
                  </a:lnTo>
                  <a:lnTo>
                    <a:pt x="3867" y="131"/>
                  </a:lnTo>
                  <a:lnTo>
                    <a:pt x="3739" y="155"/>
                  </a:lnTo>
                  <a:lnTo>
                    <a:pt x="3636" y="59"/>
                  </a:lnTo>
                  <a:lnTo>
                    <a:pt x="3537" y="45"/>
                  </a:lnTo>
                  <a:lnTo>
                    <a:pt x="3442" y="0"/>
                  </a:lnTo>
                  <a:lnTo>
                    <a:pt x="3316" y="36"/>
                  </a:lnTo>
                  <a:lnTo>
                    <a:pt x="3214" y="36"/>
                  </a:lnTo>
                  <a:lnTo>
                    <a:pt x="3111" y="74"/>
                  </a:lnTo>
                  <a:lnTo>
                    <a:pt x="3078" y="144"/>
                  </a:lnTo>
                  <a:lnTo>
                    <a:pt x="3024" y="246"/>
                  </a:lnTo>
                  <a:lnTo>
                    <a:pt x="2970" y="251"/>
                  </a:lnTo>
                  <a:lnTo>
                    <a:pt x="2892" y="284"/>
                  </a:lnTo>
                  <a:lnTo>
                    <a:pt x="2793" y="303"/>
                  </a:lnTo>
                  <a:lnTo>
                    <a:pt x="2733" y="284"/>
                  </a:lnTo>
                  <a:lnTo>
                    <a:pt x="2646" y="294"/>
                  </a:lnTo>
                  <a:lnTo>
                    <a:pt x="2566" y="329"/>
                  </a:lnTo>
                  <a:lnTo>
                    <a:pt x="2521" y="404"/>
                  </a:lnTo>
                  <a:lnTo>
                    <a:pt x="2425" y="449"/>
                  </a:lnTo>
                  <a:lnTo>
                    <a:pt x="2356" y="506"/>
                  </a:lnTo>
                  <a:lnTo>
                    <a:pt x="2269" y="533"/>
                  </a:lnTo>
                  <a:lnTo>
                    <a:pt x="1936" y="507"/>
                  </a:lnTo>
                  <a:lnTo>
                    <a:pt x="1902" y="566"/>
                  </a:lnTo>
                  <a:lnTo>
                    <a:pt x="1819" y="632"/>
                  </a:lnTo>
                  <a:lnTo>
                    <a:pt x="1723" y="633"/>
                  </a:lnTo>
                  <a:lnTo>
                    <a:pt x="1665" y="692"/>
                  </a:lnTo>
                  <a:lnTo>
                    <a:pt x="1605" y="762"/>
                  </a:lnTo>
                  <a:lnTo>
                    <a:pt x="1552" y="843"/>
                  </a:lnTo>
                  <a:lnTo>
                    <a:pt x="1428" y="878"/>
                  </a:lnTo>
                  <a:lnTo>
                    <a:pt x="1294" y="924"/>
                  </a:lnTo>
                  <a:lnTo>
                    <a:pt x="1237" y="1008"/>
                  </a:lnTo>
                  <a:lnTo>
                    <a:pt x="1174" y="1083"/>
                  </a:lnTo>
                  <a:lnTo>
                    <a:pt x="1149" y="1154"/>
                  </a:lnTo>
                  <a:lnTo>
                    <a:pt x="1059" y="1218"/>
                  </a:lnTo>
                  <a:lnTo>
                    <a:pt x="969" y="1236"/>
                  </a:lnTo>
                  <a:lnTo>
                    <a:pt x="957" y="1310"/>
                  </a:lnTo>
                  <a:lnTo>
                    <a:pt x="975" y="1385"/>
                  </a:lnTo>
                  <a:lnTo>
                    <a:pt x="939" y="1452"/>
                  </a:lnTo>
                  <a:lnTo>
                    <a:pt x="916" y="1536"/>
                  </a:lnTo>
                  <a:lnTo>
                    <a:pt x="889" y="1596"/>
                  </a:lnTo>
                  <a:lnTo>
                    <a:pt x="820" y="1665"/>
                  </a:lnTo>
                  <a:lnTo>
                    <a:pt x="765" y="1584"/>
                  </a:lnTo>
                  <a:lnTo>
                    <a:pt x="673" y="1629"/>
                  </a:lnTo>
                  <a:lnTo>
                    <a:pt x="571" y="1646"/>
                  </a:lnTo>
                  <a:lnTo>
                    <a:pt x="471" y="1683"/>
                  </a:lnTo>
                  <a:lnTo>
                    <a:pt x="490" y="2090"/>
                  </a:lnTo>
                  <a:lnTo>
                    <a:pt x="463" y="2256"/>
                  </a:lnTo>
                  <a:lnTo>
                    <a:pt x="417" y="2406"/>
                  </a:lnTo>
                  <a:lnTo>
                    <a:pt x="400" y="2576"/>
                  </a:lnTo>
                  <a:lnTo>
                    <a:pt x="408" y="2768"/>
                  </a:lnTo>
                  <a:lnTo>
                    <a:pt x="471" y="2948"/>
                  </a:lnTo>
                  <a:lnTo>
                    <a:pt x="490" y="3140"/>
                  </a:lnTo>
                  <a:lnTo>
                    <a:pt x="499" y="3509"/>
                  </a:lnTo>
                  <a:lnTo>
                    <a:pt x="490" y="3909"/>
                  </a:lnTo>
                  <a:lnTo>
                    <a:pt x="465" y="4191"/>
                  </a:lnTo>
                  <a:lnTo>
                    <a:pt x="436" y="4439"/>
                  </a:lnTo>
                  <a:lnTo>
                    <a:pt x="361" y="4697"/>
                  </a:lnTo>
                  <a:lnTo>
                    <a:pt x="283" y="4940"/>
                  </a:lnTo>
                  <a:lnTo>
                    <a:pt x="181" y="5196"/>
                  </a:lnTo>
                  <a:lnTo>
                    <a:pt x="91" y="5372"/>
                  </a:lnTo>
                  <a:lnTo>
                    <a:pt x="0" y="5565"/>
                  </a:lnTo>
                  <a:lnTo>
                    <a:pt x="115" y="5570"/>
                  </a:lnTo>
                  <a:lnTo>
                    <a:pt x="207" y="5424"/>
                  </a:lnTo>
                  <a:lnTo>
                    <a:pt x="315" y="5351"/>
                  </a:lnTo>
                  <a:lnTo>
                    <a:pt x="346" y="5189"/>
                  </a:lnTo>
                  <a:lnTo>
                    <a:pt x="393" y="5073"/>
                  </a:lnTo>
                  <a:lnTo>
                    <a:pt x="456" y="4940"/>
                  </a:lnTo>
                  <a:lnTo>
                    <a:pt x="481" y="4802"/>
                  </a:lnTo>
                  <a:lnTo>
                    <a:pt x="492" y="4695"/>
                  </a:lnTo>
                  <a:lnTo>
                    <a:pt x="517" y="4541"/>
                  </a:lnTo>
                  <a:lnTo>
                    <a:pt x="565" y="4406"/>
                  </a:lnTo>
                  <a:lnTo>
                    <a:pt x="583" y="4265"/>
                  </a:lnTo>
                  <a:lnTo>
                    <a:pt x="600" y="4134"/>
                  </a:lnTo>
                  <a:lnTo>
                    <a:pt x="591" y="4008"/>
                  </a:lnTo>
                  <a:lnTo>
                    <a:pt x="618" y="3860"/>
                  </a:lnTo>
                  <a:lnTo>
                    <a:pt x="684" y="3806"/>
                  </a:lnTo>
                  <a:lnTo>
                    <a:pt x="727" y="3920"/>
                  </a:lnTo>
                  <a:lnTo>
                    <a:pt x="756" y="4097"/>
                  </a:lnTo>
                  <a:lnTo>
                    <a:pt x="805" y="4236"/>
                  </a:lnTo>
                  <a:lnTo>
                    <a:pt x="838" y="4362"/>
                  </a:lnTo>
                  <a:lnTo>
                    <a:pt x="865" y="4517"/>
                  </a:lnTo>
                  <a:lnTo>
                    <a:pt x="910" y="4619"/>
                  </a:lnTo>
                  <a:lnTo>
                    <a:pt x="891" y="4749"/>
                  </a:lnTo>
                  <a:lnTo>
                    <a:pt x="891" y="4850"/>
                  </a:lnTo>
                  <a:lnTo>
                    <a:pt x="837" y="4959"/>
                  </a:lnTo>
                  <a:lnTo>
                    <a:pt x="799" y="5096"/>
                  </a:lnTo>
                  <a:lnTo>
                    <a:pt x="736" y="5207"/>
                  </a:lnTo>
                  <a:lnTo>
                    <a:pt x="673" y="5288"/>
                  </a:lnTo>
                  <a:lnTo>
                    <a:pt x="775" y="5294"/>
                  </a:lnTo>
                  <a:lnTo>
                    <a:pt x="838" y="5276"/>
                  </a:lnTo>
                  <a:lnTo>
                    <a:pt x="922" y="5333"/>
                  </a:lnTo>
                  <a:lnTo>
                    <a:pt x="966" y="5432"/>
                  </a:lnTo>
                  <a:lnTo>
                    <a:pt x="967" y="5553"/>
                  </a:lnTo>
                  <a:lnTo>
                    <a:pt x="1009" y="572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8A16B2E-57C5-7F87-D799-AD3DCF9D3188}"/>
                </a:ext>
              </a:extLst>
            </p:cNvPr>
            <p:cNvSpPr/>
            <p:nvPr/>
          </p:nvSpPr>
          <p:spPr>
            <a:xfrm rot="20283208">
              <a:off x="7904702" y="4408379"/>
              <a:ext cx="41275" cy="7429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D6F311B-A6AF-B882-6D2B-C28402A441A3}"/>
                </a:ext>
              </a:extLst>
            </p:cNvPr>
            <p:cNvSpPr/>
            <p:nvPr/>
          </p:nvSpPr>
          <p:spPr>
            <a:xfrm rot="4553993">
              <a:off x="9995236" y="5542724"/>
              <a:ext cx="41275" cy="123826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D2B8227-C2CB-233F-937E-66142238D275}"/>
                </a:ext>
              </a:extLst>
            </p:cNvPr>
            <p:cNvGrpSpPr/>
            <p:nvPr/>
          </p:nvGrpSpPr>
          <p:grpSpPr>
            <a:xfrm>
              <a:off x="9991282" y="6125976"/>
              <a:ext cx="641739" cy="482809"/>
              <a:chOff x="5092274" y="4559912"/>
              <a:chExt cx="559720" cy="421105"/>
            </a:xfrm>
            <a:solidFill>
              <a:schemeClr val="accent2"/>
            </a:solidFill>
          </p:grpSpPr>
          <p:sp>
            <p:nvSpPr>
              <p:cNvPr id="68" name="Freeform: Shape 199">
                <a:extLst>
                  <a:ext uri="{FF2B5EF4-FFF2-40B4-BE49-F238E27FC236}">
                    <a16:creationId xmlns:a16="http://schemas.microsoft.com/office/drawing/2014/main" id="{2C7F3538-32DE-F0D9-034C-8D2D6CA8FB64}"/>
                  </a:ext>
                </a:extLst>
              </p:cNvPr>
              <p:cNvSpPr/>
              <p:nvPr/>
            </p:nvSpPr>
            <p:spPr>
              <a:xfrm rot="4553993">
                <a:off x="5374741" y="4318658"/>
                <a:ext cx="36000" cy="518507"/>
              </a:xfrm>
              <a:custGeom>
                <a:avLst/>
                <a:gdLst>
                  <a:gd name="connsiteX0" fmla="*/ 0 w 21600"/>
                  <a:gd name="connsiteY0" fmla="*/ 0 h 518507"/>
                  <a:gd name="connsiteX1" fmla="*/ 21600 w 21600"/>
                  <a:gd name="connsiteY1" fmla="*/ 0 h 518507"/>
                  <a:gd name="connsiteX2" fmla="*/ 21600 w 21600"/>
                  <a:gd name="connsiteY2" fmla="*/ 518507 h 518507"/>
                  <a:gd name="connsiteX3" fmla="*/ 0 w 21600"/>
                  <a:gd name="connsiteY3" fmla="*/ 513081 h 518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00" h="518507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518507"/>
                    </a:lnTo>
                    <a:lnTo>
                      <a:pt x="0" y="5130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lt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4E697C33-2F68-16A6-531E-3951E166EF27}"/>
                  </a:ext>
                </a:extLst>
              </p:cNvPr>
              <p:cNvSpPr/>
              <p:nvPr/>
            </p:nvSpPr>
            <p:spPr>
              <a:xfrm rot="924791">
                <a:off x="5092274" y="4621017"/>
                <a:ext cx="36000" cy="36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lt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EC10014-6C1B-9E3D-98CC-7FFBB4D8DC25}"/>
                </a:ext>
              </a:extLst>
            </p:cNvPr>
            <p:cNvGrpSpPr/>
            <p:nvPr/>
          </p:nvGrpSpPr>
          <p:grpSpPr>
            <a:xfrm>
              <a:off x="10653837" y="6019042"/>
              <a:ext cx="1340630" cy="192014"/>
              <a:chOff x="5659337" y="4457789"/>
              <a:chExt cx="1169284" cy="167474"/>
            </a:xfrm>
            <a:solidFill>
              <a:schemeClr val="accent2"/>
            </a:solidFill>
          </p:grpSpPr>
          <p:sp>
            <p:nvSpPr>
              <p:cNvPr id="71" name="Freeform: Shape 197">
                <a:extLst>
                  <a:ext uri="{FF2B5EF4-FFF2-40B4-BE49-F238E27FC236}">
                    <a16:creationId xmlns:a16="http://schemas.microsoft.com/office/drawing/2014/main" id="{1E7853B7-AE10-5D7E-F206-4D369BB0EC82}"/>
                  </a:ext>
                </a:extLst>
              </p:cNvPr>
              <p:cNvSpPr/>
              <p:nvPr/>
            </p:nvSpPr>
            <p:spPr>
              <a:xfrm rot="4553993">
                <a:off x="5760398" y="4356728"/>
                <a:ext cx="36000" cy="238121"/>
              </a:xfrm>
              <a:custGeom>
                <a:avLst/>
                <a:gdLst>
                  <a:gd name="connsiteX0" fmla="*/ 0 w 21600"/>
                  <a:gd name="connsiteY0" fmla="*/ 0 h 238121"/>
                  <a:gd name="connsiteX1" fmla="*/ 21600 w 21600"/>
                  <a:gd name="connsiteY1" fmla="*/ 5426 h 238121"/>
                  <a:gd name="connsiteX2" fmla="*/ 21600 w 21600"/>
                  <a:gd name="connsiteY2" fmla="*/ 238121 h 238121"/>
                  <a:gd name="connsiteX3" fmla="*/ 0 w 21600"/>
                  <a:gd name="connsiteY3" fmla="*/ 238121 h 238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00" h="238121">
                    <a:moveTo>
                      <a:pt x="0" y="0"/>
                    </a:moveTo>
                    <a:lnTo>
                      <a:pt x="21600" y="5426"/>
                    </a:lnTo>
                    <a:lnTo>
                      <a:pt x="21600" y="238121"/>
                    </a:lnTo>
                    <a:lnTo>
                      <a:pt x="0" y="2381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lt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DE42A17-CA2E-F373-BA76-875C83C7DDE0}"/>
                  </a:ext>
                </a:extLst>
              </p:cNvPr>
              <p:cNvSpPr/>
              <p:nvPr/>
            </p:nvSpPr>
            <p:spPr>
              <a:xfrm rot="17355129">
                <a:off x="6324621" y="4121263"/>
                <a:ext cx="36000" cy="972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lt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73" name="Freeform: Shape 195">
              <a:extLst>
                <a:ext uri="{FF2B5EF4-FFF2-40B4-BE49-F238E27FC236}">
                  <a16:creationId xmlns:a16="http://schemas.microsoft.com/office/drawing/2014/main" id="{11A1288C-BA01-EBD3-280D-042B48950B44}"/>
                </a:ext>
              </a:extLst>
            </p:cNvPr>
            <p:cNvSpPr/>
            <p:nvPr/>
          </p:nvSpPr>
          <p:spPr>
            <a:xfrm rot="4553993">
              <a:off x="10341785" y="5925507"/>
              <a:ext cx="41275" cy="562931"/>
            </a:xfrm>
            <a:custGeom>
              <a:avLst/>
              <a:gdLst>
                <a:gd name="connsiteX0" fmla="*/ 0 w 21600"/>
                <a:gd name="connsiteY0" fmla="*/ 0 h 490984"/>
                <a:gd name="connsiteX1" fmla="*/ 21600 w 21600"/>
                <a:gd name="connsiteY1" fmla="*/ 0 h 490984"/>
                <a:gd name="connsiteX2" fmla="*/ 21600 w 21600"/>
                <a:gd name="connsiteY2" fmla="*/ 490984 h 490984"/>
                <a:gd name="connsiteX3" fmla="*/ 0 w 21600"/>
                <a:gd name="connsiteY3" fmla="*/ 485559 h 49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00" h="490984">
                  <a:moveTo>
                    <a:pt x="0" y="0"/>
                  </a:moveTo>
                  <a:lnTo>
                    <a:pt x="21600" y="0"/>
                  </a:lnTo>
                  <a:lnTo>
                    <a:pt x="21600" y="490984"/>
                  </a:lnTo>
                  <a:lnTo>
                    <a:pt x="0" y="4855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CED0A05-66D7-B402-C5EC-C1DCF2EFFEC4}"/>
                </a:ext>
              </a:extLst>
            </p:cNvPr>
            <p:cNvSpPr/>
            <p:nvPr/>
          </p:nvSpPr>
          <p:spPr>
            <a:xfrm rot="924791">
              <a:off x="9990231" y="6248798"/>
              <a:ext cx="41275" cy="7429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Freeform: Shape 193">
              <a:extLst>
                <a:ext uri="{FF2B5EF4-FFF2-40B4-BE49-F238E27FC236}">
                  <a16:creationId xmlns:a16="http://schemas.microsoft.com/office/drawing/2014/main" id="{F9ACE9CA-A28B-A6A0-0674-74085D8FBE1D}"/>
                </a:ext>
              </a:extLst>
            </p:cNvPr>
            <p:cNvSpPr/>
            <p:nvPr/>
          </p:nvSpPr>
          <p:spPr>
            <a:xfrm rot="4553993">
              <a:off x="10752600" y="5955618"/>
              <a:ext cx="41275" cy="295171"/>
            </a:xfrm>
            <a:custGeom>
              <a:avLst/>
              <a:gdLst>
                <a:gd name="connsiteX0" fmla="*/ 0 w 21600"/>
                <a:gd name="connsiteY0" fmla="*/ 0 h 257446"/>
                <a:gd name="connsiteX1" fmla="*/ 21600 w 21600"/>
                <a:gd name="connsiteY1" fmla="*/ 5425 h 257446"/>
                <a:gd name="connsiteX2" fmla="*/ 21600 w 21600"/>
                <a:gd name="connsiteY2" fmla="*/ 257446 h 257446"/>
                <a:gd name="connsiteX3" fmla="*/ 0 w 21600"/>
                <a:gd name="connsiteY3" fmla="*/ 257446 h 2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00" h="257446">
                  <a:moveTo>
                    <a:pt x="0" y="0"/>
                  </a:moveTo>
                  <a:lnTo>
                    <a:pt x="21600" y="5425"/>
                  </a:lnTo>
                  <a:lnTo>
                    <a:pt x="21600" y="257446"/>
                  </a:lnTo>
                  <a:lnTo>
                    <a:pt x="0" y="2574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E3A3A30-C90D-B834-1E2E-CF9282F7EA2F}"/>
                </a:ext>
              </a:extLst>
            </p:cNvPr>
            <p:cNvSpPr/>
            <p:nvPr/>
          </p:nvSpPr>
          <p:spPr>
            <a:xfrm rot="17355129">
              <a:off x="11409213" y="5692671"/>
              <a:ext cx="41275" cy="11144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5F2160B-6EA4-F04B-1FFE-1C8CED33187B}"/>
                </a:ext>
              </a:extLst>
            </p:cNvPr>
            <p:cNvGrpSpPr/>
            <p:nvPr/>
          </p:nvGrpSpPr>
          <p:grpSpPr>
            <a:xfrm>
              <a:off x="10386568" y="4034113"/>
              <a:ext cx="557808" cy="2069339"/>
              <a:chOff x="5437039" y="2748105"/>
              <a:chExt cx="486515" cy="1804875"/>
            </a:xfrm>
            <a:solidFill>
              <a:schemeClr val="accent2"/>
            </a:solidFill>
          </p:grpSpPr>
          <p:sp>
            <p:nvSpPr>
              <p:cNvPr id="78" name="Freeform: Shape 190">
                <a:extLst>
                  <a:ext uri="{FF2B5EF4-FFF2-40B4-BE49-F238E27FC236}">
                    <a16:creationId xmlns:a16="http://schemas.microsoft.com/office/drawing/2014/main" id="{0B9B7D08-3F52-42D2-5DE9-5EAA163C9D80}"/>
                  </a:ext>
                </a:extLst>
              </p:cNvPr>
              <p:cNvSpPr/>
              <p:nvPr/>
            </p:nvSpPr>
            <p:spPr>
              <a:xfrm rot="4553993">
                <a:off x="5767671" y="4295213"/>
                <a:ext cx="36000" cy="275766"/>
              </a:xfrm>
              <a:custGeom>
                <a:avLst/>
                <a:gdLst>
                  <a:gd name="connsiteX0" fmla="*/ 0 w 36000"/>
                  <a:gd name="connsiteY0" fmla="*/ 4788 h 275766"/>
                  <a:gd name="connsiteX1" fmla="*/ 36000 w 36000"/>
                  <a:gd name="connsiteY1" fmla="*/ 0 h 275766"/>
                  <a:gd name="connsiteX2" fmla="*/ 36000 w 36000"/>
                  <a:gd name="connsiteY2" fmla="*/ 275766 h 275766"/>
                  <a:gd name="connsiteX3" fmla="*/ 0 w 36000"/>
                  <a:gd name="connsiteY3" fmla="*/ 275766 h 27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00" h="275766">
                    <a:moveTo>
                      <a:pt x="0" y="4788"/>
                    </a:moveTo>
                    <a:lnTo>
                      <a:pt x="36000" y="0"/>
                    </a:lnTo>
                    <a:lnTo>
                      <a:pt x="36000" y="275766"/>
                    </a:lnTo>
                    <a:lnTo>
                      <a:pt x="0" y="27576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lt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9" name="Freeform: Shape 191">
                <a:extLst>
                  <a:ext uri="{FF2B5EF4-FFF2-40B4-BE49-F238E27FC236}">
                    <a16:creationId xmlns:a16="http://schemas.microsoft.com/office/drawing/2014/main" id="{80974BF3-4909-B266-4655-96238D664C6B}"/>
                  </a:ext>
                </a:extLst>
              </p:cNvPr>
              <p:cNvSpPr/>
              <p:nvPr/>
            </p:nvSpPr>
            <p:spPr>
              <a:xfrm rot="19729612">
                <a:off x="5437039" y="2748105"/>
                <a:ext cx="36000" cy="1804875"/>
              </a:xfrm>
              <a:custGeom>
                <a:avLst/>
                <a:gdLst>
                  <a:gd name="connsiteX0" fmla="*/ 36000 w 36000"/>
                  <a:gd name="connsiteY0" fmla="*/ 0 h 1804875"/>
                  <a:gd name="connsiteX1" fmla="*/ 36000 w 36000"/>
                  <a:gd name="connsiteY1" fmla="*/ 1804875 h 1804875"/>
                  <a:gd name="connsiteX2" fmla="*/ 0 w 36000"/>
                  <a:gd name="connsiteY2" fmla="*/ 1793819 h 1804875"/>
                  <a:gd name="connsiteX3" fmla="*/ 0 w 36000"/>
                  <a:gd name="connsiteY3" fmla="*/ 0 h 180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00" h="1804875">
                    <a:moveTo>
                      <a:pt x="36000" y="0"/>
                    </a:moveTo>
                    <a:lnTo>
                      <a:pt x="36000" y="1804875"/>
                    </a:lnTo>
                    <a:lnTo>
                      <a:pt x="0" y="17938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lt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854AC8E-8A9C-7271-AEB9-8A5A72124B1F}"/>
                </a:ext>
              </a:extLst>
            </p:cNvPr>
            <p:cNvGrpSpPr/>
            <p:nvPr/>
          </p:nvGrpSpPr>
          <p:grpSpPr>
            <a:xfrm>
              <a:off x="10543873" y="3968639"/>
              <a:ext cx="1500772" cy="2162218"/>
              <a:chOff x="5574283" y="2690976"/>
              <a:chExt cx="1308971" cy="1885868"/>
            </a:xfrm>
            <a:solidFill>
              <a:schemeClr val="accent2"/>
            </a:solidFill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6768B601-7750-3E82-2A24-F6377EACBA78}"/>
                  </a:ext>
                </a:extLst>
              </p:cNvPr>
              <p:cNvSpPr/>
              <p:nvPr/>
            </p:nvSpPr>
            <p:spPr>
              <a:xfrm rot="19729612">
                <a:off x="5574283" y="2690976"/>
                <a:ext cx="36000" cy="1872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lt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2" name="Freeform: Shape 189">
                <a:extLst>
                  <a:ext uri="{FF2B5EF4-FFF2-40B4-BE49-F238E27FC236}">
                    <a16:creationId xmlns:a16="http://schemas.microsoft.com/office/drawing/2014/main" id="{0A7664E9-7D19-4C5D-4F20-B5218357AAF4}"/>
                  </a:ext>
                </a:extLst>
              </p:cNvPr>
              <p:cNvSpPr/>
              <p:nvPr/>
            </p:nvSpPr>
            <p:spPr>
              <a:xfrm rot="17355129">
                <a:off x="6444519" y="4138108"/>
                <a:ext cx="36000" cy="841471"/>
              </a:xfrm>
              <a:custGeom>
                <a:avLst/>
                <a:gdLst>
                  <a:gd name="connsiteX0" fmla="*/ 36000 w 36000"/>
                  <a:gd name="connsiteY0" fmla="*/ 1003 h 841471"/>
                  <a:gd name="connsiteX1" fmla="*/ 36000 w 36000"/>
                  <a:gd name="connsiteY1" fmla="*/ 841471 h 841471"/>
                  <a:gd name="connsiteX2" fmla="*/ 0 w 36000"/>
                  <a:gd name="connsiteY2" fmla="*/ 841471 h 841471"/>
                  <a:gd name="connsiteX3" fmla="*/ 0 w 36000"/>
                  <a:gd name="connsiteY3" fmla="*/ 0 h 841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00" h="841471">
                    <a:moveTo>
                      <a:pt x="36000" y="1003"/>
                    </a:moveTo>
                    <a:lnTo>
                      <a:pt x="36000" y="841471"/>
                    </a:lnTo>
                    <a:lnTo>
                      <a:pt x="0" y="8414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lt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987C6D6-5E4D-188F-8CFF-3ABF59BCBA5B}"/>
                </a:ext>
              </a:extLst>
            </p:cNvPr>
            <p:cNvSpPr/>
            <p:nvPr/>
          </p:nvSpPr>
          <p:spPr>
            <a:xfrm rot="4994340">
              <a:off x="11676572" y="6223902"/>
              <a:ext cx="41275" cy="495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1E6637D-83A1-F7B2-3941-F90F4B97F61D}"/>
                </a:ext>
              </a:extLst>
            </p:cNvPr>
            <p:cNvGrpSpPr/>
            <p:nvPr/>
          </p:nvGrpSpPr>
          <p:grpSpPr>
            <a:xfrm>
              <a:off x="11295902" y="6444354"/>
              <a:ext cx="626092" cy="1155700"/>
              <a:chOff x="6230152" y="4850315"/>
              <a:chExt cx="546072" cy="1008000"/>
            </a:xfrm>
            <a:solidFill>
              <a:schemeClr val="accent2"/>
            </a:solidFill>
          </p:grpSpPr>
          <p:sp>
            <p:nvSpPr>
              <p:cNvPr id="85" name="Freeform: Shape 186">
                <a:extLst>
                  <a:ext uri="{FF2B5EF4-FFF2-40B4-BE49-F238E27FC236}">
                    <a16:creationId xmlns:a16="http://schemas.microsoft.com/office/drawing/2014/main" id="{E1E4CFA3-C0FC-E76D-EE66-F5FADC57741E}"/>
                  </a:ext>
                </a:extLst>
              </p:cNvPr>
              <p:cNvSpPr/>
              <p:nvPr/>
            </p:nvSpPr>
            <p:spPr>
              <a:xfrm rot="4994340">
                <a:off x="6605785" y="4764952"/>
                <a:ext cx="36000" cy="304878"/>
              </a:xfrm>
              <a:custGeom>
                <a:avLst/>
                <a:gdLst>
                  <a:gd name="connsiteX0" fmla="*/ 0 w 36000"/>
                  <a:gd name="connsiteY0" fmla="*/ 0 h 304878"/>
                  <a:gd name="connsiteX1" fmla="*/ 36000 w 36000"/>
                  <a:gd name="connsiteY1" fmla="*/ 0 h 304878"/>
                  <a:gd name="connsiteX2" fmla="*/ 36000 w 36000"/>
                  <a:gd name="connsiteY2" fmla="*/ 304878 h 304878"/>
                  <a:gd name="connsiteX3" fmla="*/ 0 w 36000"/>
                  <a:gd name="connsiteY3" fmla="*/ 276200 h 30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00" h="304878">
                    <a:moveTo>
                      <a:pt x="0" y="0"/>
                    </a:moveTo>
                    <a:lnTo>
                      <a:pt x="36000" y="0"/>
                    </a:lnTo>
                    <a:lnTo>
                      <a:pt x="36000" y="304878"/>
                    </a:lnTo>
                    <a:lnTo>
                      <a:pt x="0" y="2762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lt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1EC2791-F781-28F4-3541-4C65BE37595C}"/>
                  </a:ext>
                </a:extLst>
              </p:cNvPr>
              <p:cNvSpPr/>
              <p:nvPr/>
            </p:nvSpPr>
            <p:spPr>
              <a:xfrm rot="1906810">
                <a:off x="6230152" y="4850315"/>
                <a:ext cx="36000" cy="1008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lt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1518C958-3E77-5CBE-B8FF-5589C2C79E97}"/>
                </a:ext>
              </a:extLst>
            </p:cNvPr>
            <p:cNvSpPr/>
            <p:nvPr/>
          </p:nvSpPr>
          <p:spPr>
            <a:xfrm rot="21218047">
              <a:off x="11944212" y="6428154"/>
              <a:ext cx="41275" cy="3714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CA15172-3B9B-4EC3-7CB3-342E2E4D4081}"/>
                </a:ext>
              </a:extLst>
            </p:cNvPr>
            <p:cNvSpPr/>
            <p:nvPr/>
          </p:nvSpPr>
          <p:spPr>
            <a:xfrm rot="16200000">
              <a:off x="12113595" y="6237342"/>
              <a:ext cx="41275" cy="2889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FCF2DB20-59DA-36C2-377C-6811BA9A5E4C}"/>
                </a:ext>
              </a:extLst>
            </p:cNvPr>
            <p:cNvGrpSpPr/>
            <p:nvPr/>
          </p:nvGrpSpPr>
          <p:grpSpPr>
            <a:xfrm>
              <a:off x="7808339" y="3969034"/>
              <a:ext cx="4213234" cy="2207762"/>
              <a:chOff x="3188330" y="2691321"/>
              <a:chExt cx="3674746" cy="1925591"/>
            </a:xfrm>
            <a:solidFill>
              <a:schemeClr val="accent2"/>
            </a:solidFill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53CB88A9-9537-B423-1DAE-B0023912FB86}"/>
                  </a:ext>
                </a:extLst>
              </p:cNvPr>
              <p:cNvGrpSpPr/>
              <p:nvPr/>
            </p:nvGrpSpPr>
            <p:grpSpPr>
              <a:xfrm>
                <a:off x="3249393" y="2724034"/>
                <a:ext cx="3613683" cy="1892878"/>
                <a:chOff x="3249393" y="2724034"/>
                <a:chExt cx="3613683" cy="1892878"/>
              </a:xfrm>
              <a:grpFill/>
            </p:grpSpPr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1C3B4D0B-102F-058F-756F-F6AA9F2D2F0D}"/>
                    </a:ext>
                  </a:extLst>
                </p:cNvPr>
                <p:cNvGrpSpPr/>
                <p:nvPr/>
              </p:nvGrpSpPr>
              <p:grpSpPr>
                <a:xfrm>
                  <a:off x="5519315" y="2724034"/>
                  <a:ext cx="1343761" cy="1892878"/>
                  <a:chOff x="5519315" y="2724034"/>
                  <a:chExt cx="1343761" cy="1892878"/>
                </a:xfrm>
                <a:grpFill/>
              </p:grpSpPr>
              <p:sp>
                <p:nvSpPr>
                  <p:cNvPr id="94" name="Freeform: Shape 184">
                    <a:extLst>
                      <a:ext uri="{FF2B5EF4-FFF2-40B4-BE49-F238E27FC236}">
                        <a16:creationId xmlns:a16="http://schemas.microsoft.com/office/drawing/2014/main" id="{53BFBBF6-D14E-2FB4-2DF0-19B3894CED3F}"/>
                      </a:ext>
                    </a:extLst>
                  </p:cNvPr>
                  <p:cNvSpPr/>
                  <p:nvPr/>
                </p:nvSpPr>
                <p:spPr>
                  <a:xfrm rot="17355129">
                    <a:off x="6407477" y="4161312"/>
                    <a:ext cx="36000" cy="875199"/>
                  </a:xfrm>
                  <a:custGeom>
                    <a:avLst/>
                    <a:gdLst>
                      <a:gd name="connsiteX0" fmla="*/ 36000 w 36000"/>
                      <a:gd name="connsiteY0" fmla="*/ 774 h 875199"/>
                      <a:gd name="connsiteX1" fmla="*/ 36000 w 36000"/>
                      <a:gd name="connsiteY1" fmla="*/ 875199 h 875199"/>
                      <a:gd name="connsiteX2" fmla="*/ 0 w 36000"/>
                      <a:gd name="connsiteY2" fmla="*/ 875199 h 875199"/>
                      <a:gd name="connsiteX3" fmla="*/ 0 w 36000"/>
                      <a:gd name="connsiteY3" fmla="*/ 0 h 875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000" h="875199">
                        <a:moveTo>
                          <a:pt x="36000" y="774"/>
                        </a:moveTo>
                        <a:lnTo>
                          <a:pt x="36000" y="875199"/>
                        </a:lnTo>
                        <a:lnTo>
                          <a:pt x="0" y="87519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lt-L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lt-L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ED28F973-AE4B-BA51-F836-C11DAF09C71F}"/>
                      </a:ext>
                    </a:extLst>
                  </p:cNvPr>
                  <p:cNvSpPr/>
                  <p:nvPr/>
                </p:nvSpPr>
                <p:spPr>
                  <a:xfrm rot="19729612">
                    <a:off x="5519315" y="2724034"/>
                    <a:ext cx="36000" cy="18720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lt-L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lt-L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4DE34D54-015C-AE96-9D2D-CDEAB6B8CB4F}"/>
                    </a:ext>
                  </a:extLst>
                </p:cNvPr>
                <p:cNvSpPr/>
                <p:nvPr/>
              </p:nvSpPr>
              <p:spPr>
                <a:xfrm rot="16447340">
                  <a:off x="4131393" y="1885761"/>
                  <a:ext cx="36000" cy="18000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lt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lt-L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1" name="Freeform: Shape 181">
                <a:extLst>
                  <a:ext uri="{FF2B5EF4-FFF2-40B4-BE49-F238E27FC236}">
                    <a16:creationId xmlns:a16="http://schemas.microsoft.com/office/drawing/2014/main" id="{35638FAB-DF2A-2AB8-3F99-47A3C2C1AAC4}"/>
                  </a:ext>
                </a:extLst>
              </p:cNvPr>
              <p:cNvSpPr/>
              <p:nvPr/>
            </p:nvSpPr>
            <p:spPr>
              <a:xfrm rot="1022223">
                <a:off x="3188330" y="2691321"/>
                <a:ext cx="36000" cy="423301"/>
              </a:xfrm>
              <a:custGeom>
                <a:avLst/>
                <a:gdLst>
                  <a:gd name="connsiteX0" fmla="*/ 0 w 36000"/>
                  <a:gd name="connsiteY0" fmla="*/ 8255 h 423301"/>
                  <a:gd name="connsiteX1" fmla="*/ 36000 w 36000"/>
                  <a:gd name="connsiteY1" fmla="*/ 0 h 423301"/>
                  <a:gd name="connsiteX2" fmla="*/ 36000 w 36000"/>
                  <a:gd name="connsiteY2" fmla="*/ 423301 h 423301"/>
                  <a:gd name="connsiteX3" fmla="*/ 0 w 36000"/>
                  <a:gd name="connsiteY3" fmla="*/ 423301 h 423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00" h="423301">
                    <a:moveTo>
                      <a:pt x="0" y="8255"/>
                    </a:moveTo>
                    <a:lnTo>
                      <a:pt x="36000" y="0"/>
                    </a:lnTo>
                    <a:lnTo>
                      <a:pt x="36000" y="423301"/>
                    </a:lnTo>
                    <a:lnTo>
                      <a:pt x="0" y="42330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lt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8AA8E8C-EFAA-21E5-B397-CCFB83C097D9}"/>
                </a:ext>
              </a:extLst>
            </p:cNvPr>
            <p:cNvGrpSpPr/>
            <p:nvPr/>
          </p:nvGrpSpPr>
          <p:grpSpPr>
            <a:xfrm>
              <a:off x="7762667" y="3903869"/>
              <a:ext cx="2408463" cy="485332"/>
              <a:chOff x="3148522" y="2634481"/>
              <a:chExt cx="2100658" cy="423301"/>
            </a:xfrm>
            <a:solidFill>
              <a:schemeClr val="accent2"/>
            </a:solidFill>
          </p:grpSpPr>
          <p:sp>
            <p:nvSpPr>
              <p:cNvPr id="97" name="Freeform: Shape 177">
                <a:extLst>
                  <a:ext uri="{FF2B5EF4-FFF2-40B4-BE49-F238E27FC236}">
                    <a16:creationId xmlns:a16="http://schemas.microsoft.com/office/drawing/2014/main" id="{E99723A8-5C18-8C2C-A096-74711600F71F}"/>
                  </a:ext>
                </a:extLst>
              </p:cNvPr>
              <p:cNvSpPr/>
              <p:nvPr/>
            </p:nvSpPr>
            <p:spPr>
              <a:xfrm rot="19729612">
                <a:off x="5213180" y="2787253"/>
                <a:ext cx="36000" cy="252000"/>
              </a:xfrm>
              <a:custGeom>
                <a:avLst/>
                <a:gdLst>
                  <a:gd name="connsiteX0" fmla="*/ 36000 w 36000"/>
                  <a:gd name="connsiteY0" fmla="*/ 0 h 1804875"/>
                  <a:gd name="connsiteX1" fmla="*/ 36000 w 36000"/>
                  <a:gd name="connsiteY1" fmla="*/ 1804875 h 1804875"/>
                  <a:gd name="connsiteX2" fmla="*/ 0 w 36000"/>
                  <a:gd name="connsiteY2" fmla="*/ 1793819 h 1804875"/>
                  <a:gd name="connsiteX3" fmla="*/ 0 w 36000"/>
                  <a:gd name="connsiteY3" fmla="*/ 0 h 180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00" h="1804875">
                    <a:moveTo>
                      <a:pt x="36000" y="0"/>
                    </a:moveTo>
                    <a:lnTo>
                      <a:pt x="36000" y="1804875"/>
                    </a:lnTo>
                    <a:lnTo>
                      <a:pt x="0" y="17938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lt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263CC52-E9BB-74DC-18C4-325996D0B451}"/>
                  </a:ext>
                </a:extLst>
              </p:cNvPr>
              <p:cNvSpPr/>
              <p:nvPr/>
            </p:nvSpPr>
            <p:spPr>
              <a:xfrm rot="16447340">
                <a:off x="4181350" y="1745391"/>
                <a:ext cx="36000" cy="19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lt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9" name="Freeform: Shape 179">
                <a:extLst>
                  <a:ext uri="{FF2B5EF4-FFF2-40B4-BE49-F238E27FC236}">
                    <a16:creationId xmlns:a16="http://schemas.microsoft.com/office/drawing/2014/main" id="{FAAB28A0-9711-26F1-C3B8-BE9AEAFF5DA2}"/>
                  </a:ext>
                </a:extLst>
              </p:cNvPr>
              <p:cNvSpPr/>
              <p:nvPr/>
            </p:nvSpPr>
            <p:spPr>
              <a:xfrm rot="1022223">
                <a:off x="3148522" y="2634481"/>
                <a:ext cx="36000" cy="423301"/>
              </a:xfrm>
              <a:custGeom>
                <a:avLst/>
                <a:gdLst>
                  <a:gd name="connsiteX0" fmla="*/ 0 w 36000"/>
                  <a:gd name="connsiteY0" fmla="*/ 8255 h 423301"/>
                  <a:gd name="connsiteX1" fmla="*/ 36000 w 36000"/>
                  <a:gd name="connsiteY1" fmla="*/ 0 h 423301"/>
                  <a:gd name="connsiteX2" fmla="*/ 36000 w 36000"/>
                  <a:gd name="connsiteY2" fmla="*/ 423301 h 423301"/>
                  <a:gd name="connsiteX3" fmla="*/ 0 w 36000"/>
                  <a:gd name="connsiteY3" fmla="*/ 423301 h 423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00" h="423301">
                    <a:moveTo>
                      <a:pt x="0" y="8255"/>
                    </a:moveTo>
                    <a:lnTo>
                      <a:pt x="36000" y="0"/>
                    </a:lnTo>
                    <a:lnTo>
                      <a:pt x="36000" y="423301"/>
                    </a:lnTo>
                    <a:lnTo>
                      <a:pt x="0" y="42330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lt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100" name="Rectangle: Rounded Corners 131">
              <a:extLst>
                <a:ext uri="{FF2B5EF4-FFF2-40B4-BE49-F238E27FC236}">
                  <a16:creationId xmlns:a16="http://schemas.microsoft.com/office/drawing/2014/main" id="{076E617B-E027-25EA-B103-6C509932A9B2}"/>
                </a:ext>
              </a:extLst>
            </p:cNvPr>
            <p:cNvSpPr/>
            <p:nvPr/>
          </p:nvSpPr>
          <p:spPr>
            <a:xfrm rot="4097457">
              <a:off x="8034030" y="5104416"/>
              <a:ext cx="82551" cy="8365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1" name="Rectangle: Rounded Corners 132">
              <a:extLst>
                <a:ext uri="{FF2B5EF4-FFF2-40B4-BE49-F238E27FC236}">
                  <a16:creationId xmlns:a16="http://schemas.microsoft.com/office/drawing/2014/main" id="{7B3C3104-83F5-5BD0-61C3-3D255BC1E5FA}"/>
                </a:ext>
              </a:extLst>
            </p:cNvPr>
            <p:cNvSpPr/>
            <p:nvPr/>
          </p:nvSpPr>
          <p:spPr>
            <a:xfrm rot="9921122">
              <a:off x="9361163" y="6274989"/>
              <a:ext cx="83653" cy="8365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2" name="Rectangle: Rounded Corners 133">
              <a:extLst>
                <a:ext uri="{FF2B5EF4-FFF2-40B4-BE49-F238E27FC236}">
                  <a16:creationId xmlns:a16="http://schemas.microsoft.com/office/drawing/2014/main" id="{17B92EE9-6A81-C652-9AC6-23038BF21396}"/>
                </a:ext>
              </a:extLst>
            </p:cNvPr>
            <p:cNvSpPr/>
            <p:nvPr/>
          </p:nvSpPr>
          <p:spPr>
            <a:xfrm rot="7154020">
              <a:off x="10967255" y="7481655"/>
              <a:ext cx="83653" cy="8365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3" name="Rectangle: Rounded Corners 134">
              <a:extLst>
                <a:ext uri="{FF2B5EF4-FFF2-40B4-BE49-F238E27FC236}">
                  <a16:creationId xmlns:a16="http://schemas.microsoft.com/office/drawing/2014/main" id="{CB276904-64B1-7501-C08C-35F4C508F646}"/>
                </a:ext>
              </a:extLst>
            </p:cNvPr>
            <p:cNvSpPr/>
            <p:nvPr/>
          </p:nvSpPr>
          <p:spPr>
            <a:xfrm rot="7154020">
              <a:off x="11167464" y="7159279"/>
              <a:ext cx="83653" cy="8365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4" name="Rectangle: Rounded Corners 135">
              <a:extLst>
                <a:ext uri="{FF2B5EF4-FFF2-40B4-BE49-F238E27FC236}">
                  <a16:creationId xmlns:a16="http://schemas.microsoft.com/office/drawing/2014/main" id="{F5110916-A174-D8A7-BC7B-B739358ACB63}"/>
                </a:ext>
              </a:extLst>
            </p:cNvPr>
            <p:cNvSpPr/>
            <p:nvPr/>
          </p:nvSpPr>
          <p:spPr>
            <a:xfrm rot="10388570">
              <a:off x="11390019" y="6462495"/>
              <a:ext cx="83653" cy="8365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5" name="Rectangle: Rounded Corners 136">
              <a:extLst>
                <a:ext uri="{FF2B5EF4-FFF2-40B4-BE49-F238E27FC236}">
                  <a16:creationId xmlns:a16="http://schemas.microsoft.com/office/drawing/2014/main" id="{C3BC0B64-C589-E3E1-281F-8746E3B66CC6}"/>
                </a:ext>
              </a:extLst>
            </p:cNvPr>
            <p:cNvSpPr/>
            <p:nvPr/>
          </p:nvSpPr>
          <p:spPr>
            <a:xfrm rot="5015024">
              <a:off x="11948176" y="6777802"/>
              <a:ext cx="83653" cy="8365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6" name="Rectangle: Rounded Corners 137">
              <a:extLst>
                <a:ext uri="{FF2B5EF4-FFF2-40B4-BE49-F238E27FC236}">
                  <a16:creationId xmlns:a16="http://schemas.microsoft.com/office/drawing/2014/main" id="{84A32685-E81F-46D0-949D-7240AF690DBB}"/>
                </a:ext>
              </a:extLst>
            </p:cNvPr>
            <p:cNvSpPr/>
            <p:nvPr/>
          </p:nvSpPr>
          <p:spPr>
            <a:xfrm>
              <a:off x="12254186" y="6338091"/>
              <a:ext cx="83653" cy="8365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1624EBB-51C3-1691-2521-C5604632EF05}"/>
                </a:ext>
              </a:extLst>
            </p:cNvPr>
            <p:cNvSpPr/>
            <p:nvPr/>
          </p:nvSpPr>
          <p:spPr>
            <a:xfrm>
              <a:off x="7929633" y="4322637"/>
              <a:ext cx="866393" cy="1750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Klaipėda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F7EDF9D5-0217-2A0C-46D1-FA2A2EA0EDA4}"/>
                </a:ext>
              </a:extLst>
            </p:cNvPr>
            <p:cNvSpPr/>
            <p:nvPr/>
          </p:nvSpPr>
          <p:spPr>
            <a:xfrm>
              <a:off x="10410731" y="3840299"/>
              <a:ext cx="866393" cy="1750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Šiauliai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062FE8D-9DAC-4DB9-192E-923719F535BC}"/>
                </a:ext>
              </a:extLst>
            </p:cNvPr>
            <p:cNvSpPr/>
            <p:nvPr/>
          </p:nvSpPr>
          <p:spPr>
            <a:xfrm>
              <a:off x="9032237" y="4423260"/>
              <a:ext cx="866393" cy="1750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Radviliškis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77C63868-D516-0D38-196A-0E8F1156E378}"/>
                </a:ext>
              </a:extLst>
            </p:cNvPr>
            <p:cNvSpPr/>
            <p:nvPr/>
          </p:nvSpPr>
          <p:spPr>
            <a:xfrm>
              <a:off x="9717310" y="5778718"/>
              <a:ext cx="866393" cy="1750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Kaunas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2CF3EBF-A0AC-9FFD-8B33-0924C468EACB}"/>
                </a:ext>
              </a:extLst>
            </p:cNvPr>
            <p:cNvSpPr/>
            <p:nvPr/>
          </p:nvSpPr>
          <p:spPr>
            <a:xfrm>
              <a:off x="11763133" y="5986448"/>
              <a:ext cx="524770" cy="1195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Vilnius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0042086-4C07-2F26-8A9C-8994DCFB2150}"/>
                </a:ext>
              </a:extLst>
            </p:cNvPr>
            <p:cNvSpPr/>
            <p:nvPr/>
          </p:nvSpPr>
          <p:spPr>
            <a:xfrm>
              <a:off x="8446252" y="6280193"/>
              <a:ext cx="866393" cy="1050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Kybartai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56CE94C-74C6-651A-E358-188F9CCF2961}"/>
                </a:ext>
              </a:extLst>
            </p:cNvPr>
            <p:cNvSpPr/>
            <p:nvPr/>
          </p:nvSpPr>
          <p:spPr>
            <a:xfrm>
              <a:off x="8215835" y="5076907"/>
              <a:ext cx="866393" cy="1050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Šilutė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B5E820D6-C70F-DA27-D734-B901E85011D9}"/>
                </a:ext>
              </a:extLst>
            </p:cNvPr>
            <p:cNvSpPr/>
            <p:nvPr/>
          </p:nvSpPr>
          <p:spPr>
            <a:xfrm>
              <a:off x="7958884" y="3323036"/>
              <a:ext cx="866393" cy="1050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Mažeikiai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B351FCF-1B62-7548-C89F-D6AACF64F79B}"/>
                </a:ext>
              </a:extLst>
            </p:cNvPr>
            <p:cNvSpPr/>
            <p:nvPr/>
          </p:nvSpPr>
          <p:spPr>
            <a:xfrm>
              <a:off x="12287902" y="4442964"/>
              <a:ext cx="651531" cy="1050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Turmantas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75EDE785-C818-9244-B0E4-DA08A88F4BC7}"/>
                </a:ext>
              </a:extLst>
            </p:cNvPr>
            <p:cNvSpPr/>
            <p:nvPr/>
          </p:nvSpPr>
          <p:spPr>
            <a:xfrm>
              <a:off x="12041869" y="5032369"/>
              <a:ext cx="586180" cy="1050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Ignalina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01F6828-6802-ACB6-525B-D11F9AECD207}"/>
                </a:ext>
              </a:extLst>
            </p:cNvPr>
            <p:cNvSpPr/>
            <p:nvPr/>
          </p:nvSpPr>
          <p:spPr>
            <a:xfrm>
              <a:off x="12374569" y="6323139"/>
              <a:ext cx="586180" cy="1050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Kena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686A8E2F-EEB3-3777-2D18-64A6B1108489}"/>
                </a:ext>
              </a:extLst>
            </p:cNvPr>
            <p:cNvSpPr/>
            <p:nvPr/>
          </p:nvSpPr>
          <p:spPr>
            <a:xfrm>
              <a:off x="10766911" y="6446185"/>
              <a:ext cx="586180" cy="1050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Trakai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48547B3B-B374-EEC4-5121-AE96FF5765B7}"/>
                </a:ext>
              </a:extLst>
            </p:cNvPr>
            <p:cNvSpPr/>
            <p:nvPr/>
          </p:nvSpPr>
          <p:spPr>
            <a:xfrm>
              <a:off x="10516435" y="7080593"/>
              <a:ext cx="586180" cy="1050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Varėna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ED336593-5074-1294-0277-104435ABDA84}"/>
                </a:ext>
              </a:extLst>
            </p:cNvPr>
            <p:cNvSpPr/>
            <p:nvPr/>
          </p:nvSpPr>
          <p:spPr>
            <a:xfrm>
              <a:off x="10153750" y="7400798"/>
              <a:ext cx="750627" cy="1050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Marcinkonys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4CAE76A8-AB3A-F4E2-4792-B887CEC40754}"/>
                </a:ext>
              </a:extLst>
            </p:cNvPr>
            <p:cNvSpPr/>
            <p:nvPr/>
          </p:nvSpPr>
          <p:spPr>
            <a:xfrm>
              <a:off x="10037985" y="6922294"/>
              <a:ext cx="866393" cy="1050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8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Mockava</a:t>
              </a:r>
              <a:endParaRPr kumimoji="0" lang="lt-LT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C7E26C72-EDBF-965C-85E4-DFC423B231E6}"/>
                </a:ext>
              </a:extLst>
            </p:cNvPr>
            <p:cNvGrpSpPr/>
            <p:nvPr/>
          </p:nvGrpSpPr>
          <p:grpSpPr>
            <a:xfrm>
              <a:off x="12000686" y="4415702"/>
              <a:ext cx="634797" cy="2054101"/>
              <a:chOff x="5232781" y="3012250"/>
              <a:chExt cx="655640" cy="2121534"/>
            </a:xfrm>
            <a:solidFill>
              <a:schemeClr val="accent2"/>
            </a:solidFill>
          </p:grpSpPr>
          <p:sp>
            <p:nvSpPr>
              <p:cNvPr id="123" name="Freeform: Shape 175">
                <a:extLst>
                  <a:ext uri="{FF2B5EF4-FFF2-40B4-BE49-F238E27FC236}">
                    <a16:creationId xmlns:a16="http://schemas.microsoft.com/office/drawing/2014/main" id="{90EDB0EA-6443-5679-4804-843C788E3F37}"/>
                  </a:ext>
                </a:extLst>
              </p:cNvPr>
              <p:cNvSpPr/>
              <p:nvPr/>
            </p:nvSpPr>
            <p:spPr>
              <a:xfrm rot="16200000">
                <a:off x="5307407" y="4886911"/>
                <a:ext cx="42630" cy="191881"/>
              </a:xfrm>
              <a:custGeom>
                <a:avLst/>
                <a:gdLst>
                  <a:gd name="connsiteX0" fmla="*/ 36000 w 36000"/>
                  <a:gd name="connsiteY0" fmla="*/ 0 h 162037"/>
                  <a:gd name="connsiteX1" fmla="*/ 36000 w 36000"/>
                  <a:gd name="connsiteY1" fmla="*/ 162037 h 162037"/>
                  <a:gd name="connsiteX2" fmla="*/ 0 w 36000"/>
                  <a:gd name="connsiteY2" fmla="*/ 143200 h 162037"/>
                  <a:gd name="connsiteX3" fmla="*/ 0 w 36000"/>
                  <a:gd name="connsiteY3" fmla="*/ 0 h 16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00" h="162037">
                    <a:moveTo>
                      <a:pt x="36000" y="0"/>
                    </a:moveTo>
                    <a:lnTo>
                      <a:pt x="36000" y="162037"/>
                    </a:lnTo>
                    <a:lnTo>
                      <a:pt x="0" y="14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lt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76">
                <a:extLst>
                  <a:ext uri="{FF2B5EF4-FFF2-40B4-BE49-F238E27FC236}">
                    <a16:creationId xmlns:a16="http://schemas.microsoft.com/office/drawing/2014/main" id="{8DDD9795-CC59-15D0-74B8-4AA6B6B42F71}"/>
                  </a:ext>
                </a:extLst>
              </p:cNvPr>
              <p:cNvSpPr/>
              <p:nvPr/>
            </p:nvSpPr>
            <p:spPr>
              <a:xfrm rot="1657255">
                <a:off x="5845791" y="3012250"/>
                <a:ext cx="42630" cy="2121534"/>
              </a:xfrm>
              <a:custGeom>
                <a:avLst/>
                <a:gdLst>
                  <a:gd name="connsiteX0" fmla="*/ 0 w 36000"/>
                  <a:gd name="connsiteY0" fmla="*/ 0 h 1791563"/>
                  <a:gd name="connsiteX1" fmla="*/ 36000 w 36000"/>
                  <a:gd name="connsiteY1" fmla="*/ 0 h 1791563"/>
                  <a:gd name="connsiteX2" fmla="*/ 36000 w 36000"/>
                  <a:gd name="connsiteY2" fmla="*/ 1772726 h 1791563"/>
                  <a:gd name="connsiteX3" fmla="*/ 0 w 36000"/>
                  <a:gd name="connsiteY3" fmla="*/ 1791563 h 1791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00" h="1791563">
                    <a:moveTo>
                      <a:pt x="0" y="0"/>
                    </a:moveTo>
                    <a:lnTo>
                      <a:pt x="36000" y="0"/>
                    </a:lnTo>
                    <a:lnTo>
                      <a:pt x="36000" y="1772726"/>
                    </a:lnTo>
                    <a:lnTo>
                      <a:pt x="0" y="17915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lt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975F4112-7839-437A-48B3-5B6B6D82913E}"/>
                </a:ext>
              </a:extLst>
            </p:cNvPr>
            <p:cNvSpPr/>
            <p:nvPr/>
          </p:nvSpPr>
          <p:spPr>
            <a:xfrm>
              <a:off x="10804010" y="4135969"/>
              <a:ext cx="714916" cy="1050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Panevėžys</a:t>
              </a: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81AAA5CC-6890-9F72-3767-D39B0BBCC6AA}"/>
                </a:ext>
              </a:extLst>
            </p:cNvPr>
            <p:cNvGrpSpPr/>
            <p:nvPr/>
          </p:nvGrpSpPr>
          <p:grpSpPr>
            <a:xfrm>
              <a:off x="8845193" y="3688026"/>
              <a:ext cx="2109360" cy="653810"/>
              <a:chOff x="1973672" y="2260693"/>
              <a:chExt cx="2178606" cy="675276"/>
            </a:xfrm>
            <a:solidFill>
              <a:schemeClr val="accent2"/>
            </a:solidFill>
          </p:grpSpPr>
          <p:sp>
            <p:nvSpPr>
              <p:cNvPr id="127" name="Freeform: Shape 172">
                <a:extLst>
                  <a:ext uri="{FF2B5EF4-FFF2-40B4-BE49-F238E27FC236}">
                    <a16:creationId xmlns:a16="http://schemas.microsoft.com/office/drawing/2014/main" id="{918CC283-6402-86D0-DB68-42250877C795}"/>
                  </a:ext>
                </a:extLst>
              </p:cNvPr>
              <p:cNvSpPr/>
              <p:nvPr/>
            </p:nvSpPr>
            <p:spPr>
              <a:xfrm rot="19729612">
                <a:off x="3487740" y="2466144"/>
                <a:ext cx="42630" cy="469825"/>
              </a:xfrm>
              <a:custGeom>
                <a:avLst/>
                <a:gdLst>
                  <a:gd name="connsiteX0" fmla="*/ 0 w 42630"/>
                  <a:gd name="connsiteY0" fmla="*/ 0 h 469825"/>
                  <a:gd name="connsiteX1" fmla="*/ 42630 w 42630"/>
                  <a:gd name="connsiteY1" fmla="*/ 58032 h 469825"/>
                  <a:gd name="connsiteX2" fmla="*/ 42630 w 42630"/>
                  <a:gd name="connsiteY2" fmla="*/ 469825 h 469825"/>
                  <a:gd name="connsiteX3" fmla="*/ 0 w 42630"/>
                  <a:gd name="connsiteY3" fmla="*/ 440472 h 469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30" h="469825">
                    <a:moveTo>
                      <a:pt x="0" y="0"/>
                    </a:moveTo>
                    <a:lnTo>
                      <a:pt x="42630" y="58032"/>
                    </a:lnTo>
                    <a:lnTo>
                      <a:pt x="42630" y="469825"/>
                    </a:lnTo>
                    <a:lnTo>
                      <a:pt x="0" y="44047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lt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73">
                <a:extLst>
                  <a:ext uri="{FF2B5EF4-FFF2-40B4-BE49-F238E27FC236}">
                    <a16:creationId xmlns:a16="http://schemas.microsoft.com/office/drawing/2014/main" id="{5896F011-1819-A03F-1171-4BB9556D5494}"/>
                  </a:ext>
                </a:extLst>
              </p:cNvPr>
              <p:cNvSpPr/>
              <p:nvPr/>
            </p:nvSpPr>
            <p:spPr>
              <a:xfrm rot="16402592">
                <a:off x="3854318" y="2605792"/>
                <a:ext cx="42630" cy="553291"/>
              </a:xfrm>
              <a:custGeom>
                <a:avLst/>
                <a:gdLst>
                  <a:gd name="connsiteX0" fmla="*/ 42630 w 42630"/>
                  <a:gd name="connsiteY0" fmla="*/ 0 h 553291"/>
                  <a:gd name="connsiteX1" fmla="*/ 42630 w 42630"/>
                  <a:gd name="connsiteY1" fmla="*/ 553291 h 553291"/>
                  <a:gd name="connsiteX2" fmla="*/ 0 w 42630"/>
                  <a:gd name="connsiteY2" fmla="*/ 552697 h 553291"/>
                  <a:gd name="connsiteX3" fmla="*/ 0 w 42630"/>
                  <a:gd name="connsiteY3" fmla="*/ 0 h 55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30" h="553291">
                    <a:moveTo>
                      <a:pt x="42630" y="0"/>
                    </a:moveTo>
                    <a:lnTo>
                      <a:pt x="42630" y="553291"/>
                    </a:lnTo>
                    <a:lnTo>
                      <a:pt x="0" y="5526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lt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74">
                <a:extLst>
                  <a:ext uri="{FF2B5EF4-FFF2-40B4-BE49-F238E27FC236}">
                    <a16:creationId xmlns:a16="http://schemas.microsoft.com/office/drawing/2014/main" id="{FCC1FAE2-19B1-FC4A-3CDE-DE3D2AA17F0D}"/>
                  </a:ext>
                </a:extLst>
              </p:cNvPr>
              <p:cNvSpPr/>
              <p:nvPr/>
            </p:nvSpPr>
            <p:spPr>
              <a:xfrm rot="17551544">
                <a:off x="2737042" y="1497323"/>
                <a:ext cx="42717" cy="1569457"/>
              </a:xfrm>
              <a:custGeom>
                <a:avLst/>
                <a:gdLst>
                  <a:gd name="connsiteX0" fmla="*/ 42717 w 42717"/>
                  <a:gd name="connsiteY0" fmla="*/ 19444 h 1569457"/>
                  <a:gd name="connsiteX1" fmla="*/ 42717 w 42717"/>
                  <a:gd name="connsiteY1" fmla="*/ 1511307 h 1569457"/>
                  <a:gd name="connsiteX2" fmla="*/ 0 w 42717"/>
                  <a:gd name="connsiteY2" fmla="*/ 1569457 h 1569457"/>
                  <a:gd name="connsiteX3" fmla="*/ 0 w 42717"/>
                  <a:gd name="connsiteY3" fmla="*/ 0 h 156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17" h="1569457">
                    <a:moveTo>
                      <a:pt x="42717" y="19444"/>
                    </a:moveTo>
                    <a:lnTo>
                      <a:pt x="42717" y="1511307"/>
                    </a:lnTo>
                    <a:lnTo>
                      <a:pt x="0" y="15694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0" name="Rectangle: Rounded Corners 157">
              <a:extLst>
                <a:ext uri="{FF2B5EF4-FFF2-40B4-BE49-F238E27FC236}">
                  <a16:creationId xmlns:a16="http://schemas.microsoft.com/office/drawing/2014/main" id="{B861BDD3-6100-B6EA-8539-D45A1D4029F4}"/>
                </a:ext>
              </a:extLst>
            </p:cNvPr>
            <p:cNvSpPr/>
            <p:nvPr/>
          </p:nvSpPr>
          <p:spPr>
            <a:xfrm rot="1723623">
              <a:off x="8858209" y="3367738"/>
              <a:ext cx="83653" cy="8365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1" name="Freeform: Shape 158">
              <a:extLst>
                <a:ext uri="{FF2B5EF4-FFF2-40B4-BE49-F238E27FC236}">
                  <a16:creationId xmlns:a16="http://schemas.microsoft.com/office/drawing/2014/main" id="{6A693136-2353-AEAE-78B4-A681B9D8AACC}"/>
                </a:ext>
              </a:extLst>
            </p:cNvPr>
            <p:cNvSpPr/>
            <p:nvPr/>
          </p:nvSpPr>
          <p:spPr>
            <a:xfrm rot="924791">
              <a:off x="9878526" y="6950912"/>
              <a:ext cx="41276" cy="153650"/>
            </a:xfrm>
            <a:custGeom>
              <a:avLst/>
              <a:gdLst>
                <a:gd name="connsiteX0" fmla="*/ 0 w 42631"/>
                <a:gd name="connsiteY0" fmla="*/ 0 h 158695"/>
                <a:gd name="connsiteX1" fmla="*/ 42631 w 42631"/>
                <a:gd name="connsiteY1" fmla="*/ 0 h 158695"/>
                <a:gd name="connsiteX2" fmla="*/ 42631 w 42631"/>
                <a:gd name="connsiteY2" fmla="*/ 158695 h 158695"/>
                <a:gd name="connsiteX3" fmla="*/ 0 w 42631"/>
                <a:gd name="connsiteY3" fmla="*/ 158695 h 158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631" h="158695">
                  <a:moveTo>
                    <a:pt x="0" y="0"/>
                  </a:moveTo>
                  <a:lnTo>
                    <a:pt x="42631" y="0"/>
                  </a:lnTo>
                  <a:lnTo>
                    <a:pt x="42631" y="158695"/>
                  </a:lnTo>
                  <a:lnTo>
                    <a:pt x="0" y="158695"/>
                  </a:lnTo>
                  <a:close/>
                </a:path>
              </a:pathLst>
            </a:custGeom>
            <a:pattFill prst="dkHorz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2" name="Arrow: Down 159">
              <a:extLst>
                <a:ext uri="{FF2B5EF4-FFF2-40B4-BE49-F238E27FC236}">
                  <a16:creationId xmlns:a16="http://schemas.microsoft.com/office/drawing/2014/main" id="{B8775E65-E354-E086-4F6C-4FB28E59C8F7}"/>
                </a:ext>
              </a:extLst>
            </p:cNvPr>
            <p:cNvSpPr/>
            <p:nvPr/>
          </p:nvSpPr>
          <p:spPr>
            <a:xfrm rot="1009364">
              <a:off x="9826153" y="7116069"/>
              <a:ext cx="70650" cy="67286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50211990-9261-BD2E-B135-774193467F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82229" y="7106785"/>
              <a:ext cx="678114" cy="1052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Į Varšuvą (Krokuvą)</a:t>
              </a:r>
            </a:p>
          </p:txBody>
        </p:sp>
        <p:sp>
          <p:nvSpPr>
            <p:cNvPr id="134" name="Rectangle: Rounded Corners 161">
              <a:extLst>
                <a:ext uri="{FF2B5EF4-FFF2-40B4-BE49-F238E27FC236}">
                  <a16:creationId xmlns:a16="http://schemas.microsoft.com/office/drawing/2014/main" id="{8A4376AE-ACE7-8242-B348-E967E32A3754}"/>
                </a:ext>
              </a:extLst>
            </p:cNvPr>
            <p:cNvSpPr/>
            <p:nvPr/>
          </p:nvSpPr>
          <p:spPr>
            <a:xfrm rot="6337937">
              <a:off x="9874421" y="6920189"/>
              <a:ext cx="82551" cy="8365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5" name="Rectangle: Rounded Corners 165">
              <a:extLst>
                <a:ext uri="{FF2B5EF4-FFF2-40B4-BE49-F238E27FC236}">
                  <a16:creationId xmlns:a16="http://schemas.microsoft.com/office/drawing/2014/main" id="{127B28CA-02A5-3A9A-8CCF-5467010208B0}"/>
                </a:ext>
              </a:extLst>
            </p:cNvPr>
            <p:cNvSpPr/>
            <p:nvPr/>
          </p:nvSpPr>
          <p:spPr>
            <a:xfrm rot="250441">
              <a:off x="10924744" y="4263979"/>
              <a:ext cx="86400" cy="864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6" name="Rectangle: Rounded Corners 166">
              <a:extLst>
                <a:ext uri="{FF2B5EF4-FFF2-40B4-BE49-F238E27FC236}">
                  <a16:creationId xmlns:a16="http://schemas.microsoft.com/office/drawing/2014/main" id="{695038D4-344B-F0A6-0BF7-FF160EB93053}"/>
                </a:ext>
              </a:extLst>
            </p:cNvPr>
            <p:cNvSpPr/>
            <p:nvPr/>
          </p:nvSpPr>
          <p:spPr>
            <a:xfrm rot="17878837">
              <a:off x="13039006" y="4514949"/>
              <a:ext cx="82551" cy="8323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7" name="Rectangle: Rounded Corners 168">
              <a:extLst>
                <a:ext uri="{FF2B5EF4-FFF2-40B4-BE49-F238E27FC236}">
                  <a16:creationId xmlns:a16="http://schemas.microsoft.com/office/drawing/2014/main" id="{969A66C1-8008-2CBB-EEAA-3539BCA34997}"/>
                </a:ext>
              </a:extLst>
            </p:cNvPr>
            <p:cNvSpPr/>
            <p:nvPr/>
          </p:nvSpPr>
          <p:spPr>
            <a:xfrm rot="10036603">
              <a:off x="10584335" y="5943679"/>
              <a:ext cx="123826" cy="25264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4A5C6F24-4B42-A478-2BC6-A747EE351580}"/>
                </a:ext>
              </a:extLst>
            </p:cNvPr>
            <p:cNvSpPr/>
            <p:nvPr/>
          </p:nvSpPr>
          <p:spPr>
            <a:xfrm>
              <a:off x="10168085" y="6564307"/>
              <a:ext cx="866393" cy="1750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Marijampolė</a:t>
              </a:r>
            </a:p>
          </p:txBody>
        </p:sp>
        <p:sp>
          <p:nvSpPr>
            <p:cNvPr id="139" name="Rectangle: Rounded Corners 170">
              <a:extLst>
                <a:ext uri="{FF2B5EF4-FFF2-40B4-BE49-F238E27FC236}">
                  <a16:creationId xmlns:a16="http://schemas.microsoft.com/office/drawing/2014/main" id="{18976E6A-5F50-7D52-36EE-C6C82A4AAA0B}"/>
                </a:ext>
              </a:extLst>
            </p:cNvPr>
            <p:cNvSpPr/>
            <p:nvPr/>
          </p:nvSpPr>
          <p:spPr>
            <a:xfrm rot="6328667">
              <a:off x="9920837" y="6527699"/>
              <a:ext cx="123826" cy="161905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0" name="Rectangle: Rounded Corners 171">
              <a:extLst>
                <a:ext uri="{FF2B5EF4-FFF2-40B4-BE49-F238E27FC236}">
                  <a16:creationId xmlns:a16="http://schemas.microsoft.com/office/drawing/2014/main" id="{454DCADF-16C1-EE8E-3CD3-33B26B9A4CDB}"/>
                </a:ext>
              </a:extLst>
            </p:cNvPr>
            <p:cNvSpPr/>
            <p:nvPr/>
          </p:nvSpPr>
          <p:spPr>
            <a:xfrm rot="17878837">
              <a:off x="12725773" y="5106784"/>
              <a:ext cx="82551" cy="8323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B1B2F5FE-B919-C302-187A-F2D92FFC6F43}"/>
                </a:ext>
              </a:extLst>
            </p:cNvPr>
            <p:cNvSpPr/>
            <p:nvPr/>
          </p:nvSpPr>
          <p:spPr>
            <a:xfrm>
              <a:off x="12110418" y="6768541"/>
              <a:ext cx="586180" cy="1050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Jašiūnai</a:t>
              </a:r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4F74722D-DF42-4A05-BA55-5DEAA11A5F37}"/>
                </a:ext>
              </a:extLst>
            </p:cNvPr>
            <p:cNvGrpSpPr/>
            <p:nvPr/>
          </p:nvGrpSpPr>
          <p:grpSpPr>
            <a:xfrm>
              <a:off x="9982445" y="3468655"/>
              <a:ext cx="2073581" cy="2772279"/>
              <a:chOff x="3051452" y="2137804"/>
              <a:chExt cx="2073581" cy="2772279"/>
            </a:xfrm>
            <a:solidFill>
              <a:schemeClr val="accent2"/>
            </a:solidFill>
          </p:grpSpPr>
          <p:sp>
            <p:nvSpPr>
              <p:cNvPr id="143" name="Freeform: Shape 1">
                <a:extLst>
                  <a:ext uri="{FF2B5EF4-FFF2-40B4-BE49-F238E27FC236}">
                    <a16:creationId xmlns:a16="http://schemas.microsoft.com/office/drawing/2014/main" id="{57778B53-28B3-2414-2790-DB643C4B75D3}"/>
                  </a:ext>
                </a:extLst>
              </p:cNvPr>
              <p:cNvSpPr/>
              <p:nvPr/>
            </p:nvSpPr>
            <p:spPr>
              <a:xfrm rot="1861276">
                <a:off x="3158048" y="2137804"/>
                <a:ext cx="40372" cy="401937"/>
              </a:xfrm>
              <a:custGeom>
                <a:avLst/>
                <a:gdLst>
                  <a:gd name="connsiteX0" fmla="*/ 0 w 41697"/>
                  <a:gd name="connsiteY0" fmla="*/ 0 h 415133"/>
                  <a:gd name="connsiteX1" fmla="*/ 41697 w 41697"/>
                  <a:gd name="connsiteY1" fmla="*/ 0 h 415133"/>
                  <a:gd name="connsiteX2" fmla="*/ 41697 w 41697"/>
                  <a:gd name="connsiteY2" fmla="*/ 408905 h 415133"/>
                  <a:gd name="connsiteX3" fmla="*/ 0 w 41697"/>
                  <a:gd name="connsiteY3" fmla="*/ 415133 h 415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97" h="415133">
                    <a:moveTo>
                      <a:pt x="0" y="0"/>
                    </a:moveTo>
                    <a:lnTo>
                      <a:pt x="41697" y="0"/>
                    </a:lnTo>
                    <a:lnTo>
                      <a:pt x="41697" y="408905"/>
                    </a:lnTo>
                    <a:lnTo>
                      <a:pt x="0" y="41513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1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3">
                <a:extLst>
                  <a:ext uri="{FF2B5EF4-FFF2-40B4-BE49-F238E27FC236}">
                    <a16:creationId xmlns:a16="http://schemas.microsoft.com/office/drawing/2014/main" id="{69B05277-6F8E-5322-FECF-36031A550522}"/>
                  </a:ext>
                </a:extLst>
              </p:cNvPr>
              <p:cNvSpPr/>
              <p:nvPr/>
            </p:nvSpPr>
            <p:spPr>
              <a:xfrm rot="17355129">
                <a:off x="4831620" y="4525108"/>
                <a:ext cx="41275" cy="545551"/>
              </a:xfrm>
              <a:custGeom>
                <a:avLst/>
                <a:gdLst>
                  <a:gd name="connsiteX0" fmla="*/ 42630 w 42630"/>
                  <a:gd name="connsiteY0" fmla="*/ 0 h 563457"/>
                  <a:gd name="connsiteX1" fmla="*/ 42630 w 42630"/>
                  <a:gd name="connsiteY1" fmla="*/ 563457 h 563457"/>
                  <a:gd name="connsiteX2" fmla="*/ 0 w 42630"/>
                  <a:gd name="connsiteY2" fmla="*/ 563457 h 563457"/>
                  <a:gd name="connsiteX3" fmla="*/ 0 w 42630"/>
                  <a:gd name="connsiteY3" fmla="*/ 51578 h 56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30" h="563457">
                    <a:moveTo>
                      <a:pt x="42630" y="0"/>
                    </a:moveTo>
                    <a:lnTo>
                      <a:pt x="42630" y="563457"/>
                    </a:lnTo>
                    <a:lnTo>
                      <a:pt x="0" y="563457"/>
                    </a:lnTo>
                    <a:lnTo>
                      <a:pt x="0" y="5157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lt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4">
                <a:extLst>
                  <a:ext uri="{FF2B5EF4-FFF2-40B4-BE49-F238E27FC236}">
                    <a16:creationId xmlns:a16="http://schemas.microsoft.com/office/drawing/2014/main" id="{85970BEC-C0D9-6B2A-0F4F-7517762E1A8D}"/>
                  </a:ext>
                </a:extLst>
              </p:cNvPr>
              <p:cNvSpPr/>
              <p:nvPr/>
            </p:nvSpPr>
            <p:spPr>
              <a:xfrm rot="17551544">
                <a:off x="3223856" y="2362581"/>
                <a:ext cx="41359" cy="386167"/>
              </a:xfrm>
              <a:custGeom>
                <a:avLst/>
                <a:gdLst>
                  <a:gd name="connsiteX0" fmla="*/ 42717 w 42717"/>
                  <a:gd name="connsiteY0" fmla="*/ 6381 h 398842"/>
                  <a:gd name="connsiteX1" fmla="*/ 42717 w 42717"/>
                  <a:gd name="connsiteY1" fmla="*/ 340692 h 398842"/>
                  <a:gd name="connsiteX2" fmla="*/ 0 w 42717"/>
                  <a:gd name="connsiteY2" fmla="*/ 398842 h 398842"/>
                  <a:gd name="connsiteX3" fmla="*/ 0 w 42717"/>
                  <a:gd name="connsiteY3" fmla="*/ 0 h 398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17" h="398842">
                    <a:moveTo>
                      <a:pt x="42717" y="6381"/>
                    </a:moveTo>
                    <a:lnTo>
                      <a:pt x="42717" y="340692"/>
                    </a:lnTo>
                    <a:lnTo>
                      <a:pt x="0" y="3988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: Shape 5">
                <a:extLst>
                  <a:ext uri="{FF2B5EF4-FFF2-40B4-BE49-F238E27FC236}">
                    <a16:creationId xmlns:a16="http://schemas.microsoft.com/office/drawing/2014/main" id="{733E699A-CFBE-8DAA-B647-C9DC4D9F0028}"/>
                  </a:ext>
                </a:extLst>
              </p:cNvPr>
              <p:cNvSpPr/>
              <p:nvPr/>
            </p:nvSpPr>
            <p:spPr>
              <a:xfrm rot="19729612">
                <a:off x="3990820" y="2435331"/>
                <a:ext cx="41275" cy="2474752"/>
              </a:xfrm>
              <a:custGeom>
                <a:avLst/>
                <a:gdLst>
                  <a:gd name="connsiteX0" fmla="*/ 36000 w 36000"/>
                  <a:gd name="connsiteY0" fmla="*/ 0 h 1804875"/>
                  <a:gd name="connsiteX1" fmla="*/ 36000 w 36000"/>
                  <a:gd name="connsiteY1" fmla="*/ 1804875 h 1804875"/>
                  <a:gd name="connsiteX2" fmla="*/ 0 w 36000"/>
                  <a:gd name="connsiteY2" fmla="*/ 1793819 h 1804875"/>
                  <a:gd name="connsiteX3" fmla="*/ 0 w 36000"/>
                  <a:gd name="connsiteY3" fmla="*/ 0 h 180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00" h="1804875">
                    <a:moveTo>
                      <a:pt x="36000" y="0"/>
                    </a:moveTo>
                    <a:lnTo>
                      <a:pt x="36000" y="1804875"/>
                    </a:lnTo>
                    <a:lnTo>
                      <a:pt x="0" y="17938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lt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t-L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147" name="Arrow: Down 7">
              <a:extLst>
                <a:ext uri="{FF2B5EF4-FFF2-40B4-BE49-F238E27FC236}">
                  <a16:creationId xmlns:a16="http://schemas.microsoft.com/office/drawing/2014/main" id="{7444E30E-1FF4-C23B-4227-8BC15F1F372A}"/>
                </a:ext>
              </a:extLst>
            </p:cNvPr>
            <p:cNvSpPr/>
            <p:nvPr/>
          </p:nvSpPr>
          <p:spPr>
            <a:xfrm rot="12746338">
              <a:off x="10345204" y="3191434"/>
              <a:ext cx="70650" cy="67286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8" name="Freeform: Shape 8">
              <a:extLst>
                <a:ext uri="{FF2B5EF4-FFF2-40B4-BE49-F238E27FC236}">
                  <a16:creationId xmlns:a16="http://schemas.microsoft.com/office/drawing/2014/main" id="{AD14B28E-7BFA-6A57-C818-748BEF654B38}"/>
                </a:ext>
              </a:extLst>
            </p:cNvPr>
            <p:cNvSpPr/>
            <p:nvPr/>
          </p:nvSpPr>
          <p:spPr>
            <a:xfrm rot="1861276">
              <a:off x="10257288" y="3251173"/>
              <a:ext cx="41827" cy="278845"/>
            </a:xfrm>
            <a:custGeom>
              <a:avLst/>
              <a:gdLst>
                <a:gd name="connsiteX0" fmla="*/ 0 w 43200"/>
                <a:gd name="connsiteY0" fmla="*/ 0 h 539963"/>
                <a:gd name="connsiteX1" fmla="*/ 43200 w 43200"/>
                <a:gd name="connsiteY1" fmla="*/ 0 h 539963"/>
                <a:gd name="connsiteX2" fmla="*/ 43200 w 43200"/>
                <a:gd name="connsiteY2" fmla="*/ 538582 h 539963"/>
                <a:gd name="connsiteX3" fmla="*/ 0 w 43200"/>
                <a:gd name="connsiteY3" fmla="*/ 539963 h 53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00" h="539963">
                  <a:moveTo>
                    <a:pt x="0" y="0"/>
                  </a:moveTo>
                  <a:lnTo>
                    <a:pt x="43200" y="0"/>
                  </a:lnTo>
                  <a:lnTo>
                    <a:pt x="43200" y="538582"/>
                  </a:lnTo>
                  <a:lnTo>
                    <a:pt x="0" y="539963"/>
                  </a:lnTo>
                  <a:close/>
                </a:path>
              </a:pathLst>
            </a:custGeom>
            <a:pattFill prst="dkHorz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83CBA178-6AC1-F7D6-E900-B0EF90F2FF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59831" y="3120386"/>
              <a:ext cx="614159" cy="1052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Į Rygą (Taliną)</a:t>
              </a:r>
            </a:p>
          </p:txBody>
        </p:sp>
        <p:sp>
          <p:nvSpPr>
            <p:cNvPr id="150" name="Rectangle: Rounded Corners 164">
              <a:extLst>
                <a:ext uri="{FF2B5EF4-FFF2-40B4-BE49-F238E27FC236}">
                  <a16:creationId xmlns:a16="http://schemas.microsoft.com/office/drawing/2014/main" id="{1F234439-1AAA-6CF1-F491-6F7A6A1B7736}"/>
                </a:ext>
              </a:extLst>
            </p:cNvPr>
            <p:cNvSpPr/>
            <p:nvPr/>
          </p:nvSpPr>
          <p:spPr>
            <a:xfrm rot="3508298">
              <a:off x="10171695" y="4010733"/>
              <a:ext cx="123826" cy="64418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1" name="Rectangle: Rounded Corners 6">
              <a:extLst>
                <a:ext uri="{FF2B5EF4-FFF2-40B4-BE49-F238E27FC236}">
                  <a16:creationId xmlns:a16="http://schemas.microsoft.com/office/drawing/2014/main" id="{0756976E-E837-9325-A096-6889BDB4FB10}"/>
                </a:ext>
              </a:extLst>
            </p:cNvPr>
            <p:cNvSpPr>
              <a:spLocks/>
            </p:cNvSpPr>
            <p:nvPr/>
          </p:nvSpPr>
          <p:spPr>
            <a:xfrm rot="17878837">
              <a:off x="10163624" y="3466080"/>
              <a:ext cx="82719" cy="83654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282EC280-A842-FBD6-D42F-858B03557A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90067" y="3481594"/>
              <a:ext cx="868154" cy="1052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Joniškis</a:t>
              </a:r>
            </a:p>
          </p:txBody>
        </p:sp>
        <p:sp>
          <p:nvSpPr>
            <p:cNvPr id="153" name="Rectangle: Rounded Corners 167">
              <a:extLst>
                <a:ext uri="{FF2B5EF4-FFF2-40B4-BE49-F238E27FC236}">
                  <a16:creationId xmlns:a16="http://schemas.microsoft.com/office/drawing/2014/main" id="{2444C32F-9167-634C-C76F-C98D177DF8C5}"/>
                </a:ext>
              </a:extLst>
            </p:cNvPr>
            <p:cNvSpPr/>
            <p:nvPr/>
          </p:nvSpPr>
          <p:spPr>
            <a:xfrm rot="12101025">
              <a:off x="11912762" y="6134398"/>
              <a:ext cx="123826" cy="47583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4" name="Rectangle: Rounded Corners 162">
              <a:extLst>
                <a:ext uri="{FF2B5EF4-FFF2-40B4-BE49-F238E27FC236}">
                  <a16:creationId xmlns:a16="http://schemas.microsoft.com/office/drawing/2014/main" id="{C55BCDCE-274E-ACA1-58F9-CBF408B2DBDE}"/>
                </a:ext>
              </a:extLst>
            </p:cNvPr>
            <p:cNvSpPr/>
            <p:nvPr/>
          </p:nvSpPr>
          <p:spPr>
            <a:xfrm rot="5400000">
              <a:off x="7708255" y="4300544"/>
              <a:ext cx="123826" cy="22628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5" name="Rectangle: Rounded Corners 163">
              <a:extLst>
                <a:ext uri="{FF2B5EF4-FFF2-40B4-BE49-F238E27FC236}">
                  <a16:creationId xmlns:a16="http://schemas.microsoft.com/office/drawing/2014/main" id="{5E4C54DD-6E1E-780F-F55B-0D1E55DFB920}"/>
                </a:ext>
              </a:extLst>
            </p:cNvPr>
            <p:cNvSpPr/>
            <p:nvPr/>
          </p:nvSpPr>
          <p:spPr>
            <a:xfrm rot="3508298">
              <a:off x="10041121" y="3795684"/>
              <a:ext cx="123826" cy="598315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57" name="Rectangle 156">
            <a:extLst>
              <a:ext uri="{FF2B5EF4-FFF2-40B4-BE49-F238E27FC236}">
                <a16:creationId xmlns:a16="http://schemas.microsoft.com/office/drawing/2014/main" id="{76404C07-CCE5-2078-96E7-8B86F5128217}"/>
              </a:ext>
            </a:extLst>
          </p:cNvPr>
          <p:cNvSpPr/>
          <p:nvPr/>
        </p:nvSpPr>
        <p:spPr>
          <a:xfrm>
            <a:off x="10267281" y="649618"/>
            <a:ext cx="360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6F60E356-9717-C608-4C43-8DA2DA9FA939}"/>
              </a:ext>
            </a:extLst>
          </p:cNvPr>
          <p:cNvSpPr/>
          <p:nvPr/>
        </p:nvSpPr>
        <p:spPr>
          <a:xfrm>
            <a:off x="10267281" y="960435"/>
            <a:ext cx="360000" cy="72000"/>
          </a:xfrm>
          <a:prstGeom prst="rect">
            <a:avLst/>
          </a:prstGeom>
          <a:pattFill prst="dkVert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13970A51-EDA8-AAE6-9058-A63D6B575230}"/>
              </a:ext>
            </a:extLst>
          </p:cNvPr>
          <p:cNvSpPr/>
          <p:nvPr/>
        </p:nvSpPr>
        <p:spPr>
          <a:xfrm>
            <a:off x="10685903" y="617554"/>
            <a:ext cx="657497" cy="117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3600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7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Vietinis maršrutas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4F3A1C64-BF70-EA62-489A-AEDAEDE4968D}"/>
              </a:ext>
            </a:extLst>
          </p:cNvPr>
          <p:cNvSpPr/>
          <p:nvPr/>
        </p:nvSpPr>
        <p:spPr>
          <a:xfrm>
            <a:off x="10685903" y="930416"/>
            <a:ext cx="657498" cy="117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3600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7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Tarptautinis maršrutas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6945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3151A-8631-A802-441A-1878A30CD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586997F-A9FE-B4E2-AA00-3BFE435E519F}"/>
              </a:ext>
            </a:extLst>
          </p:cNvPr>
          <p:cNvSpPr txBox="1"/>
          <p:nvPr/>
        </p:nvSpPr>
        <p:spPr>
          <a:xfrm>
            <a:off x="160096" y="2600902"/>
            <a:ext cx="2873854" cy="203132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lt-LT" sz="1400" dirty="0">
                <a:latin typeface="Arial"/>
                <a:cs typeface="Arial"/>
              </a:rPr>
              <a:t>Tikslas: komfortiški, draugiški aplinkai, pritaikyti keleiviams, turintiems individualių poreikių.</a:t>
            </a:r>
            <a:endParaRPr lang="en-US" sz="1400" dirty="0">
              <a:latin typeface="Arial"/>
              <a:cs typeface="Arial"/>
            </a:endParaRPr>
          </a:p>
          <a:p>
            <a:pPr algn="just"/>
            <a:endParaRPr lang="lt-L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1400" b="1" dirty="0">
                <a:latin typeface="Arial"/>
                <a:cs typeface="Arial"/>
              </a:rPr>
              <a:t>Jau investuota </a:t>
            </a:r>
            <a:r>
              <a:rPr lang="en-US" sz="1400" b="1" dirty="0">
                <a:latin typeface="Arial"/>
                <a:cs typeface="Arial"/>
              </a:rPr>
              <a:t>41</a:t>
            </a:r>
            <a:r>
              <a:rPr lang="lt-LT" sz="1400" b="1" dirty="0">
                <a:latin typeface="Arial"/>
                <a:cs typeface="Arial"/>
              </a:rPr>
              <a:t>,</a:t>
            </a:r>
            <a:r>
              <a:rPr lang="en-US" sz="1400" b="1" dirty="0">
                <a:latin typeface="Arial"/>
                <a:cs typeface="Arial"/>
              </a:rPr>
              <a:t>49</a:t>
            </a:r>
            <a:r>
              <a:rPr lang="lt-LT" sz="1400" b="1" dirty="0">
                <a:latin typeface="Arial"/>
                <a:cs typeface="Arial"/>
              </a:rPr>
              <a:t> mln. Eur.</a:t>
            </a:r>
            <a:r>
              <a:rPr lang="en-US" sz="1400" b="1" dirty="0">
                <a:latin typeface="Arial"/>
                <a:cs typeface="Arial"/>
              </a:rPr>
              <a:t> </a:t>
            </a:r>
            <a:r>
              <a:rPr lang="en-US" sz="1400" b="1" dirty="0" err="1">
                <a:latin typeface="Arial"/>
                <a:cs typeface="Arial"/>
              </a:rPr>
              <a:t>Projektui</a:t>
            </a:r>
            <a:r>
              <a:rPr lang="en-US" sz="1400" b="1" dirty="0">
                <a:latin typeface="Arial"/>
                <a:cs typeface="Arial"/>
              </a:rPr>
              <a:t> n</a:t>
            </a:r>
            <a:r>
              <a:rPr lang="lt-LT" sz="1400" b="1" dirty="0" err="1">
                <a:latin typeface="Arial"/>
                <a:cs typeface="Arial"/>
              </a:rPr>
              <a:t>umatomos</a:t>
            </a:r>
            <a:r>
              <a:rPr lang="lt-LT" sz="1400" b="1" dirty="0">
                <a:latin typeface="Arial"/>
                <a:cs typeface="Arial"/>
              </a:rPr>
              <a:t> investicijos iki </a:t>
            </a:r>
            <a:r>
              <a:rPr lang="en-US" sz="1400" b="1" dirty="0">
                <a:latin typeface="Arial"/>
                <a:cs typeface="Arial"/>
              </a:rPr>
              <a:t>2027 m.  217</a:t>
            </a:r>
            <a:r>
              <a:rPr lang="lt-LT" sz="1400" b="1" dirty="0">
                <a:latin typeface="Arial"/>
                <a:cs typeface="Arial"/>
              </a:rPr>
              <a:t>,3</a:t>
            </a:r>
            <a:r>
              <a:rPr lang="en-US" sz="1400" b="1" dirty="0">
                <a:latin typeface="Arial"/>
                <a:cs typeface="Arial"/>
              </a:rPr>
              <a:t> </a:t>
            </a:r>
            <a:r>
              <a:rPr lang="lt-LT" sz="1400" b="1" dirty="0">
                <a:latin typeface="Arial"/>
                <a:cs typeface="Arial"/>
              </a:rPr>
              <a:t>mln. </a:t>
            </a:r>
            <a:r>
              <a:rPr lang="en-US" sz="1400" b="1" dirty="0" err="1">
                <a:latin typeface="Arial"/>
                <a:cs typeface="Arial"/>
              </a:rPr>
              <a:t>Eur</a:t>
            </a:r>
            <a:r>
              <a:rPr lang="lt-LT" sz="14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C46B87-555A-A4FF-42AA-B47A188560A7}"/>
              </a:ext>
            </a:extLst>
          </p:cNvPr>
          <p:cNvSpPr txBox="1"/>
          <p:nvPr/>
        </p:nvSpPr>
        <p:spPr>
          <a:xfrm>
            <a:off x="3194759" y="2564100"/>
            <a:ext cx="283757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Tikslas: remonto bazės pritaikymas/perkėlimas naujų traukinių priežiūrai, patogi ir inovatyvi darbo aplinka.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440ADC-D740-E238-42FB-3B392CF10900}"/>
              </a:ext>
            </a:extLst>
          </p:cNvPr>
          <p:cNvSpPr txBox="1"/>
          <p:nvPr/>
        </p:nvSpPr>
        <p:spPr>
          <a:xfrm>
            <a:off x="6193138" y="2591991"/>
            <a:ext cx="2788854" cy="181588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lt-LT" sz="1400" dirty="0">
                <a:latin typeface="Arial"/>
                <a:cs typeface="Arial"/>
              </a:rPr>
              <a:t>Tikslas: užtikrinti kelionės nuo durų iki durų organizavimą. Judumas mieste, tarp miestų ir valstybių.</a:t>
            </a:r>
          </a:p>
          <a:p>
            <a:pPr algn="just"/>
            <a:endParaRPr lang="lt-L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err="1">
                <a:latin typeface="Arial"/>
                <a:cs typeface="Arial"/>
              </a:rPr>
              <a:t>Numatomos</a:t>
            </a:r>
            <a:r>
              <a:rPr lang="en-US" sz="1400" b="1" dirty="0">
                <a:latin typeface="Arial"/>
                <a:cs typeface="Arial"/>
              </a:rPr>
              <a:t> </a:t>
            </a:r>
            <a:r>
              <a:rPr lang="en-US" sz="1400" b="1" dirty="0" err="1">
                <a:latin typeface="Arial"/>
                <a:cs typeface="Arial"/>
              </a:rPr>
              <a:t>investicijos</a:t>
            </a:r>
            <a:r>
              <a:rPr lang="en-US" sz="1400" b="1" dirty="0">
                <a:latin typeface="Arial"/>
                <a:cs typeface="Arial"/>
              </a:rPr>
              <a:t> </a:t>
            </a:r>
            <a:r>
              <a:rPr lang="en-US" sz="1400" b="1" dirty="0" err="1">
                <a:latin typeface="Arial"/>
                <a:cs typeface="Arial"/>
              </a:rPr>
              <a:t>iki</a:t>
            </a:r>
            <a:r>
              <a:rPr lang="en-US" sz="1400" b="1" dirty="0">
                <a:latin typeface="Arial"/>
                <a:cs typeface="Arial"/>
              </a:rPr>
              <a:t> 2029 m. 13,6 </a:t>
            </a:r>
            <a:r>
              <a:rPr lang="en-US" sz="1400" b="1" dirty="0" err="1">
                <a:latin typeface="Arial"/>
                <a:cs typeface="Arial"/>
              </a:rPr>
              <a:t>mln</a:t>
            </a:r>
            <a:r>
              <a:rPr lang="en-US" sz="1400" b="1" dirty="0">
                <a:latin typeface="Arial"/>
                <a:cs typeface="Arial"/>
              </a:rPr>
              <a:t>. Eur.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0464C1-F7E3-BDFF-DE22-7E57EF1EDA65}"/>
              </a:ext>
            </a:extLst>
          </p:cNvPr>
          <p:cNvSpPr txBox="1"/>
          <p:nvPr/>
        </p:nvSpPr>
        <p:spPr>
          <a:xfrm>
            <a:off x="9142799" y="2591991"/>
            <a:ext cx="2524939" cy="203132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lt-LT" sz="1400" dirty="0">
                <a:latin typeface="Arial"/>
                <a:cs typeface="Arial"/>
              </a:rPr>
              <a:t>Tikslas: </a:t>
            </a:r>
            <a:r>
              <a:rPr lang="en-GB" sz="1400" dirty="0">
                <a:latin typeface="Arial"/>
                <a:cs typeface="Arial"/>
              </a:rPr>
              <a:t>  </a:t>
            </a:r>
            <a:r>
              <a:rPr lang="lt-LT" sz="1400" dirty="0">
                <a:effectLst/>
                <a:latin typeface="Arial"/>
                <a:cs typeface="Arial"/>
              </a:rPr>
              <a:t>skaitmeninių kanalų tarptautinėje ir vietinėje rinkoje plėtra.</a:t>
            </a:r>
          </a:p>
          <a:p>
            <a:pPr algn="just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lt-L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1400" b="1" dirty="0">
                <a:latin typeface="Arial"/>
                <a:cs typeface="Arial"/>
              </a:rPr>
              <a:t>Jau investuota </a:t>
            </a:r>
            <a:endParaRPr lang="lt-LT" sz="1400" dirty="0">
              <a:latin typeface="Arial"/>
              <a:cs typeface="Arial"/>
            </a:endParaRPr>
          </a:p>
          <a:p>
            <a:r>
              <a:rPr lang="lt-LT" sz="1400" b="1" dirty="0">
                <a:latin typeface="Arial"/>
                <a:cs typeface="Arial"/>
              </a:rPr>
              <a:t>0,64 mln. Eur.</a:t>
            </a:r>
            <a:endParaRPr lang="lt-LT" sz="1400" dirty="0">
              <a:latin typeface="Arial"/>
              <a:cs typeface="Arial"/>
            </a:endParaRPr>
          </a:p>
          <a:p>
            <a:pPr algn="just"/>
            <a:endParaRPr lang="lt-L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Tiesioji jungtis 10">
            <a:extLst>
              <a:ext uri="{FF2B5EF4-FFF2-40B4-BE49-F238E27FC236}">
                <a16:creationId xmlns:a16="http://schemas.microsoft.com/office/drawing/2014/main" id="{E1745AE3-B59E-65D8-458A-05B1485105E4}"/>
              </a:ext>
            </a:extLst>
          </p:cNvPr>
          <p:cNvCxnSpPr>
            <a:cxnSpLocks/>
          </p:cNvCxnSpPr>
          <p:nvPr/>
        </p:nvCxnSpPr>
        <p:spPr>
          <a:xfrm flipH="1">
            <a:off x="3033950" y="2252517"/>
            <a:ext cx="13650" cy="243615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Tiesioji jungtis 24">
            <a:extLst>
              <a:ext uri="{FF2B5EF4-FFF2-40B4-BE49-F238E27FC236}">
                <a16:creationId xmlns:a16="http://schemas.microsoft.com/office/drawing/2014/main" id="{8C7BEBC6-8BFB-5316-1F81-6A1E9CCB6508}"/>
              </a:ext>
            </a:extLst>
          </p:cNvPr>
          <p:cNvCxnSpPr>
            <a:cxnSpLocks/>
          </p:cNvCxnSpPr>
          <p:nvPr/>
        </p:nvCxnSpPr>
        <p:spPr>
          <a:xfrm>
            <a:off x="6095200" y="2249316"/>
            <a:ext cx="0" cy="242398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Tiesioji jungtis 25">
            <a:extLst>
              <a:ext uri="{FF2B5EF4-FFF2-40B4-BE49-F238E27FC236}">
                <a16:creationId xmlns:a16="http://schemas.microsoft.com/office/drawing/2014/main" id="{09F22F83-5F67-931B-F270-F11B06A8A31C}"/>
              </a:ext>
            </a:extLst>
          </p:cNvPr>
          <p:cNvCxnSpPr>
            <a:cxnSpLocks/>
          </p:cNvCxnSpPr>
          <p:nvPr/>
        </p:nvCxnSpPr>
        <p:spPr>
          <a:xfrm>
            <a:off x="9142799" y="2249315"/>
            <a:ext cx="0" cy="242398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BC24C08-8D88-E8B2-FC30-4C2F7FAF0B9C}"/>
              </a:ext>
            </a:extLst>
          </p:cNvPr>
          <p:cNvSpPr txBox="1"/>
          <p:nvPr/>
        </p:nvSpPr>
        <p:spPr>
          <a:xfrm>
            <a:off x="3187627" y="3678120"/>
            <a:ext cx="2824244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400" b="1" dirty="0" err="1"/>
              <a:t>Jau</a:t>
            </a:r>
            <a:r>
              <a:rPr lang="en-GB" sz="1400" b="1" dirty="0"/>
              <a:t> </a:t>
            </a:r>
            <a:r>
              <a:rPr lang="en-GB" sz="1400" b="1" dirty="0" err="1"/>
              <a:t>investuota</a:t>
            </a:r>
            <a:r>
              <a:rPr lang="en-GB" sz="1400" b="1" dirty="0"/>
              <a:t> 0,32 </a:t>
            </a:r>
            <a:r>
              <a:rPr lang="en-GB" sz="1400" b="1" dirty="0" err="1"/>
              <a:t>mln</a:t>
            </a:r>
            <a:r>
              <a:rPr lang="en-GB" sz="1400" b="1" dirty="0"/>
              <a:t>. Eur.</a:t>
            </a:r>
          </a:p>
          <a:p>
            <a:r>
              <a:rPr lang="en-GB" sz="1400" b="1" dirty="0" err="1"/>
              <a:t>Projektui</a:t>
            </a:r>
            <a:r>
              <a:rPr lang="en-GB" sz="1400" b="1" dirty="0"/>
              <a:t> </a:t>
            </a:r>
            <a:r>
              <a:rPr lang="en-GB" sz="1400" b="1" dirty="0" err="1"/>
              <a:t>numatomos</a:t>
            </a:r>
            <a:r>
              <a:rPr lang="en-GB" sz="1400" b="1" dirty="0"/>
              <a:t> </a:t>
            </a:r>
            <a:r>
              <a:rPr lang="en-GB" sz="1400" b="1" dirty="0" err="1"/>
              <a:t>investicijos</a:t>
            </a:r>
            <a:r>
              <a:rPr lang="en-GB" sz="1400" b="1" dirty="0"/>
              <a:t> </a:t>
            </a:r>
            <a:r>
              <a:rPr lang="en-GB" sz="1400" b="1" dirty="0" err="1"/>
              <a:t>iki</a:t>
            </a:r>
            <a:r>
              <a:rPr lang="en-GB" sz="1400" b="1" dirty="0"/>
              <a:t> 2028 m. 23  </a:t>
            </a:r>
            <a:r>
              <a:rPr lang="en-GB" sz="1400" b="1" dirty="0" err="1"/>
              <a:t>mln</a:t>
            </a:r>
            <a:r>
              <a:rPr lang="en-GB" sz="1400" b="1" dirty="0"/>
              <a:t>. Eur. </a:t>
            </a:r>
            <a:endParaRPr lang="en-GB" sz="1400" b="1" dirty="0">
              <a:cs typeface="Arial"/>
            </a:endParaRPr>
          </a:p>
        </p:txBody>
      </p:sp>
      <p:pic>
        <p:nvPicPr>
          <p:cNvPr id="32" name="Paveikslėlis 31">
            <a:extLst>
              <a:ext uri="{FF2B5EF4-FFF2-40B4-BE49-F238E27FC236}">
                <a16:creationId xmlns:a16="http://schemas.microsoft.com/office/drawing/2014/main" id="{C411CBF4-8096-B234-31A5-0C15B02E3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800" y="4839653"/>
            <a:ext cx="3049200" cy="2032303"/>
          </a:xfrm>
          <a:prstGeom prst="rect">
            <a:avLst/>
          </a:prstGeom>
        </p:spPr>
      </p:pic>
      <p:pic>
        <p:nvPicPr>
          <p:cNvPr id="33" name="Paveikslėlis 32">
            <a:extLst>
              <a:ext uri="{FF2B5EF4-FFF2-40B4-BE49-F238E27FC236}">
                <a16:creationId xmlns:a16="http://schemas.microsoft.com/office/drawing/2014/main" id="{FA91F88C-EB3B-64F5-5D4F-1F6C2A2DD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38760"/>
            <a:ext cx="3049200" cy="2033196"/>
          </a:xfrm>
          <a:prstGeom prst="rect">
            <a:avLst/>
          </a:prstGeom>
        </p:spPr>
      </p:pic>
      <p:pic>
        <p:nvPicPr>
          <p:cNvPr id="34" name="Paveikslėlis 33">
            <a:extLst>
              <a:ext uri="{FF2B5EF4-FFF2-40B4-BE49-F238E27FC236}">
                <a16:creationId xmlns:a16="http://schemas.microsoft.com/office/drawing/2014/main" id="{C1134DF4-B8C7-11A1-477E-116411A72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600" y="4839653"/>
            <a:ext cx="3049200" cy="2032303"/>
          </a:xfrm>
          <a:prstGeom prst="rect">
            <a:avLst/>
          </a:prstGeom>
        </p:spPr>
      </p:pic>
      <p:pic>
        <p:nvPicPr>
          <p:cNvPr id="35" name="Paveikslėlis 34">
            <a:extLst>
              <a:ext uri="{FF2B5EF4-FFF2-40B4-BE49-F238E27FC236}">
                <a16:creationId xmlns:a16="http://schemas.microsoft.com/office/drawing/2014/main" id="{96F68789-4A4D-47EC-BCEA-673EF0B49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200" y="4839653"/>
            <a:ext cx="3049200" cy="2032303"/>
          </a:xfrm>
          <a:prstGeom prst="rect">
            <a:avLst/>
          </a:prstGeom>
        </p:spPr>
      </p:pic>
      <p:cxnSp>
        <p:nvCxnSpPr>
          <p:cNvPr id="37" name="Tiesioji jungtis 36">
            <a:extLst>
              <a:ext uri="{FF2B5EF4-FFF2-40B4-BE49-F238E27FC236}">
                <a16:creationId xmlns:a16="http://schemas.microsoft.com/office/drawing/2014/main" id="{7F2D4CFC-DDBF-D8F0-8D4B-195F6B3940AF}"/>
              </a:ext>
            </a:extLst>
          </p:cNvPr>
          <p:cNvCxnSpPr>
            <a:cxnSpLocks/>
          </p:cNvCxnSpPr>
          <p:nvPr/>
        </p:nvCxnSpPr>
        <p:spPr>
          <a:xfrm>
            <a:off x="-800" y="4838760"/>
            <a:ext cx="12192000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4B5DEC7-12FB-DC7F-2986-58C2112D6E47}"/>
              </a:ext>
            </a:extLst>
          </p:cNvPr>
          <p:cNvSpPr txBox="1"/>
          <p:nvPr/>
        </p:nvSpPr>
        <p:spPr>
          <a:xfrm>
            <a:off x="332666" y="1623520"/>
            <a:ext cx="2663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>
                <a:solidFill>
                  <a:srgbClr val="FF0000"/>
                </a:solidFill>
              </a:rPr>
              <a:t>Elektrinių traukinių įsigijimas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3981876-5DD4-2675-5FF2-CD11FC97C67C}"/>
              </a:ext>
            </a:extLst>
          </p:cNvPr>
          <p:cNvSpPr txBox="1"/>
          <p:nvPr/>
        </p:nvSpPr>
        <p:spPr>
          <a:xfrm>
            <a:off x="9285211" y="1606186"/>
            <a:ext cx="2453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>
                <a:solidFill>
                  <a:srgbClr val="FF0000"/>
                </a:solidFill>
              </a:rPr>
              <a:t>Bilietų pardavimo kanalų plėtra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4C9B6D-D39E-713C-F3D3-283869976F19}"/>
              </a:ext>
            </a:extLst>
          </p:cNvPr>
          <p:cNvSpPr txBox="1"/>
          <p:nvPr/>
        </p:nvSpPr>
        <p:spPr>
          <a:xfrm>
            <a:off x="3215515" y="1618363"/>
            <a:ext cx="2712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>
                <a:solidFill>
                  <a:srgbClr val="FF0000"/>
                </a:solidFill>
              </a:rPr>
              <a:t>Traukinių remonto bazės </a:t>
            </a:r>
            <a:r>
              <a:rPr lang="lt-LT" b="1" err="1">
                <a:solidFill>
                  <a:srgbClr val="FF0000"/>
                </a:solidFill>
              </a:rPr>
              <a:t>relokacija</a:t>
            </a:r>
            <a:endParaRPr lang="lt-LT" b="1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E65B82-3E06-B666-B875-7FFE183CB45D}"/>
              </a:ext>
            </a:extLst>
          </p:cNvPr>
          <p:cNvSpPr txBox="1"/>
          <p:nvPr/>
        </p:nvSpPr>
        <p:spPr>
          <a:xfrm>
            <a:off x="6539899" y="161836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err="1">
                <a:solidFill>
                  <a:srgbClr val="FF0000"/>
                </a:solidFill>
              </a:rPr>
              <a:t>Door</a:t>
            </a:r>
            <a:r>
              <a:rPr lang="lt-LT" b="1">
                <a:solidFill>
                  <a:srgbClr val="FF0000"/>
                </a:solidFill>
              </a:rPr>
              <a:t>-to-</a:t>
            </a:r>
            <a:r>
              <a:rPr lang="lt-LT" b="1" err="1">
                <a:solidFill>
                  <a:srgbClr val="FF0000"/>
                </a:solidFill>
              </a:rPr>
              <a:t>Door</a:t>
            </a:r>
            <a:endParaRPr lang="lt-LT" b="1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A1F4ED-887A-9A35-2CA6-A7C955B214B9}"/>
              </a:ext>
            </a:extLst>
          </p:cNvPr>
          <p:cNvSpPr/>
          <p:nvPr/>
        </p:nvSpPr>
        <p:spPr>
          <a:xfrm>
            <a:off x="0" y="140509"/>
            <a:ext cx="12171419" cy="523220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3200" b="1"/>
              <a:t>STRATEGINIAI PROJEKTAI</a:t>
            </a:r>
          </a:p>
        </p:txBody>
      </p:sp>
    </p:spTree>
    <p:extLst>
      <p:ext uri="{BB962C8B-B14F-4D97-AF65-F5344CB8AC3E}">
        <p14:creationId xmlns:p14="http://schemas.microsoft.com/office/powerpoint/2010/main" val="1126458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B6B97-B72A-F6FE-2DC0-754D574C8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3DC5198-A91E-2DF7-0CE4-39A5F75354A4}"/>
              </a:ext>
            </a:extLst>
          </p:cNvPr>
          <p:cNvSpPr txBox="1"/>
          <p:nvPr/>
        </p:nvSpPr>
        <p:spPr>
          <a:xfrm>
            <a:off x="300038" y="1730015"/>
            <a:ext cx="2592000" cy="576000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lt-LT" sz="1600" b="1"/>
              <a:t>Keleivių sk., mln.</a:t>
            </a:r>
            <a:endParaRPr lang="en-GB" sz="1600" b="1"/>
          </a:p>
        </p:txBody>
      </p:sp>
      <p:cxnSp>
        <p:nvCxnSpPr>
          <p:cNvPr id="12" name="Tiesioji jungtis 11">
            <a:extLst>
              <a:ext uri="{FF2B5EF4-FFF2-40B4-BE49-F238E27FC236}">
                <a16:creationId xmlns:a16="http://schemas.microsoft.com/office/drawing/2014/main" id="{4663266D-CE7F-21DC-F8C4-7849C54BF7D0}"/>
              </a:ext>
            </a:extLst>
          </p:cNvPr>
          <p:cNvCxnSpPr>
            <a:cxnSpLocks/>
          </p:cNvCxnSpPr>
          <p:nvPr/>
        </p:nvCxnSpPr>
        <p:spPr>
          <a:xfrm>
            <a:off x="4180876" y="2220850"/>
            <a:ext cx="0" cy="3224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3F174D4-02C8-6D56-4A58-2353B7EFDC25}"/>
              </a:ext>
            </a:extLst>
          </p:cNvPr>
          <p:cNvSpPr txBox="1"/>
          <p:nvPr/>
        </p:nvSpPr>
        <p:spPr>
          <a:xfrm>
            <a:off x="4485041" y="1684057"/>
            <a:ext cx="2592000" cy="576000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err="1"/>
              <a:t>Pajamos</a:t>
            </a:r>
            <a:r>
              <a:rPr lang="en-US" sz="1600" b="1"/>
              <a:t> (</a:t>
            </a:r>
            <a:r>
              <a:rPr lang="en-US" sz="1600" b="1" err="1"/>
              <a:t>keleivi</a:t>
            </a:r>
            <a:r>
              <a:rPr lang="lt-LT" sz="1600" b="1"/>
              <a:t>ų vežimas)</a:t>
            </a:r>
            <a:r>
              <a:rPr lang="en-US" sz="1600" b="1"/>
              <a:t>, </a:t>
            </a:r>
            <a:r>
              <a:rPr lang="en-US" sz="1600" b="1" err="1"/>
              <a:t>mln</a:t>
            </a:r>
            <a:r>
              <a:rPr lang="en-US" sz="1600" b="1"/>
              <a:t>. </a:t>
            </a:r>
            <a:r>
              <a:rPr lang="en-US" sz="1600" b="1" err="1"/>
              <a:t>Eur</a:t>
            </a:r>
            <a:r>
              <a:rPr lang="en-US" sz="1600" b="1"/>
              <a:t> </a:t>
            </a:r>
            <a:endParaRPr lang="en-GB" sz="1600" b="1"/>
          </a:p>
        </p:txBody>
      </p:sp>
      <p:cxnSp>
        <p:nvCxnSpPr>
          <p:cNvPr id="4" name="Tiesioji jungtis 3">
            <a:extLst>
              <a:ext uri="{FF2B5EF4-FFF2-40B4-BE49-F238E27FC236}">
                <a16:creationId xmlns:a16="http://schemas.microsoft.com/office/drawing/2014/main" id="{9F813B6D-8C3B-266A-D0FF-375A709524AD}"/>
              </a:ext>
            </a:extLst>
          </p:cNvPr>
          <p:cNvCxnSpPr>
            <a:cxnSpLocks/>
          </p:cNvCxnSpPr>
          <p:nvPr/>
        </p:nvCxnSpPr>
        <p:spPr>
          <a:xfrm>
            <a:off x="8204608" y="2220849"/>
            <a:ext cx="0" cy="3224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47C2190-D7F0-00A5-1C6D-645C7B80D688}"/>
              </a:ext>
            </a:extLst>
          </p:cNvPr>
          <p:cNvSpPr txBox="1"/>
          <p:nvPr/>
        </p:nvSpPr>
        <p:spPr>
          <a:xfrm>
            <a:off x="8397654" y="1716400"/>
            <a:ext cx="2592000" cy="576000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lt-LT" sz="1600" b="1"/>
              <a:t>Traukinių užimtumas, </a:t>
            </a:r>
            <a:r>
              <a:rPr lang="lt-LT" sz="1600" b="1">
                <a:solidFill>
                  <a:schemeClr val="tx1">
                    <a:lumMod val="95000"/>
                    <a:lumOff val="5000"/>
                  </a:schemeClr>
                </a:solidFill>
              </a:rPr>
              <a:t>%</a:t>
            </a:r>
            <a:endParaRPr lang="en-GB" sz="16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BB8F74-13C7-8E68-F86B-9FEF11F5E018}"/>
              </a:ext>
            </a:extLst>
          </p:cNvPr>
          <p:cNvSpPr txBox="1"/>
          <p:nvPr/>
        </p:nvSpPr>
        <p:spPr>
          <a:xfrm>
            <a:off x="2947499" y="1742790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+69 </a:t>
            </a:r>
            <a:r>
              <a:rPr lang="lt-LT" sz="2800" b="0">
                <a:solidFill>
                  <a:srgbClr val="F8423A"/>
                </a:solidFill>
              </a:rPr>
              <a:t>%</a:t>
            </a:r>
            <a:r>
              <a:rPr lang="en-US" sz="2800">
                <a:solidFill>
                  <a:srgbClr val="F8423A"/>
                </a:solidFill>
              </a:rPr>
              <a:t> </a:t>
            </a:r>
            <a:endParaRPr lang="en-GB" sz="2800">
              <a:solidFill>
                <a:srgbClr val="F8423A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DFFC47-C2DA-68B8-482A-1FB03466755E}"/>
              </a:ext>
            </a:extLst>
          </p:cNvPr>
          <p:cNvSpPr txBox="1"/>
          <p:nvPr/>
        </p:nvSpPr>
        <p:spPr>
          <a:xfrm>
            <a:off x="7021549" y="1684057"/>
            <a:ext cx="1273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+93 </a:t>
            </a:r>
            <a:r>
              <a:rPr lang="lt-LT" sz="2800" b="0">
                <a:solidFill>
                  <a:srgbClr val="F8423A"/>
                </a:solidFill>
              </a:rPr>
              <a:t>%</a:t>
            </a:r>
            <a:r>
              <a:rPr lang="en-US" sz="2800">
                <a:solidFill>
                  <a:srgbClr val="FF0000"/>
                </a:solidFill>
              </a:rPr>
              <a:t> </a:t>
            </a:r>
            <a:endParaRPr lang="en-GB" sz="280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C638F3-9354-62DA-437A-D79F509EBA65}"/>
              </a:ext>
            </a:extLst>
          </p:cNvPr>
          <p:cNvSpPr txBox="1"/>
          <p:nvPr/>
        </p:nvSpPr>
        <p:spPr>
          <a:xfrm>
            <a:off x="10958623" y="1684057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+57 </a:t>
            </a:r>
            <a:r>
              <a:rPr lang="lt-LT" sz="2800" b="0">
                <a:solidFill>
                  <a:srgbClr val="F8423A"/>
                </a:solidFill>
              </a:rPr>
              <a:t>%</a:t>
            </a:r>
            <a:endParaRPr lang="en-GB" sz="2800">
              <a:solidFill>
                <a:srgbClr val="F8423A"/>
              </a:solidFill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F286E479-E94B-33E3-E825-2F24B71696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453076"/>
              </p:ext>
            </p:extLst>
          </p:nvPr>
        </p:nvGraphicFramePr>
        <p:xfrm>
          <a:off x="324479" y="2421725"/>
          <a:ext cx="3672000" cy="34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C15804-F5C2-90D5-0B06-43A2A94412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5609798"/>
              </p:ext>
            </p:extLst>
          </p:nvPr>
        </p:nvGraphicFramePr>
        <p:xfrm>
          <a:off x="8382628" y="2421725"/>
          <a:ext cx="3672000" cy="34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E52097B1-1BBF-3869-177D-7DFB95847583}"/>
              </a:ext>
            </a:extLst>
          </p:cNvPr>
          <p:cNvSpPr/>
          <p:nvPr/>
        </p:nvSpPr>
        <p:spPr>
          <a:xfrm>
            <a:off x="0" y="140509"/>
            <a:ext cx="12171419" cy="523220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3200" b="1"/>
              <a:t>RODIKLIAI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6B7D713-6D84-4D20-6554-F85542236F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0126435"/>
              </p:ext>
            </p:extLst>
          </p:nvPr>
        </p:nvGraphicFramePr>
        <p:xfrm>
          <a:off x="4354589" y="2421725"/>
          <a:ext cx="3672000" cy="34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57377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28F20-B625-D6A3-EE31-2C5ABD11B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>
            <a:extLst>
              <a:ext uri="{FF2B5EF4-FFF2-40B4-BE49-F238E27FC236}">
                <a16:creationId xmlns:a16="http://schemas.microsoft.com/office/drawing/2014/main" id="{7B133476-01C0-245D-CD58-7003DE62822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650" y="287714"/>
            <a:ext cx="4825682" cy="980462"/>
          </a:xfrm>
        </p:spPr>
        <p:txBody>
          <a:bodyPr>
            <a:normAutofit/>
          </a:bodyPr>
          <a:lstStyle/>
          <a:p>
            <a:r>
              <a:rPr lang="lt-LT" sz="3200"/>
              <a:t>KLIENTO PATIRTIS</a:t>
            </a:r>
            <a:endParaRPr lang="en-GB" sz="3200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CFEF1259-1DDE-0547-50EE-CAB1DC4A7035}"/>
              </a:ext>
            </a:extLst>
          </p:cNvPr>
          <p:cNvSpPr/>
          <p:nvPr/>
        </p:nvSpPr>
        <p:spPr>
          <a:xfrm>
            <a:off x="1194245" y="1617607"/>
            <a:ext cx="179376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/>
          <a:p>
            <a:pPr algn="ctr" defTabSz="914377">
              <a:defRPr/>
            </a:pPr>
            <a:r>
              <a:rPr lang="lt-LT" b="1">
                <a:solidFill>
                  <a:schemeClr val="tx1"/>
                </a:solidFill>
                <a:latin typeface="Arial" panose="020B0604020202020204"/>
                <a:sym typeface="Arial"/>
              </a:rPr>
              <a:t>Veiklos rodikliai</a:t>
            </a:r>
            <a:r>
              <a:rPr lang="en-US" b="1">
                <a:solidFill>
                  <a:schemeClr val="tx1"/>
                </a:solidFill>
                <a:latin typeface="Arial" panose="020B0604020202020204"/>
                <a:sym typeface="Arial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28614B-3DA3-4F07-DD16-5D35B3441D20}"/>
              </a:ext>
            </a:extLst>
          </p:cNvPr>
          <p:cNvSpPr txBox="1"/>
          <p:nvPr/>
        </p:nvSpPr>
        <p:spPr>
          <a:xfrm>
            <a:off x="4379395" y="2850967"/>
            <a:ext cx="2300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lt-LT" sz="160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Tikslinės auditorijos ir segmentų apibrėžimas, pritraukimas</a:t>
            </a:r>
            <a:endParaRPr lang="lt-LT" sz="1600" noProof="1">
              <a:latin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EDF490-D679-A1CA-56DF-5D213C8DAC5D}"/>
              </a:ext>
            </a:extLst>
          </p:cNvPr>
          <p:cNvSpPr txBox="1"/>
          <p:nvPr/>
        </p:nvSpPr>
        <p:spPr>
          <a:xfrm>
            <a:off x="8563461" y="5011393"/>
            <a:ext cx="19710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lt-LT" sz="160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Organizacinės kultūros diegimas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E599F5-B2A6-C7FC-DABC-A53EAF65BD8C}"/>
              </a:ext>
            </a:extLst>
          </p:cNvPr>
          <p:cNvSpPr txBox="1"/>
          <p:nvPr/>
        </p:nvSpPr>
        <p:spPr>
          <a:xfrm>
            <a:off x="7223865" y="2870312"/>
            <a:ext cx="19586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600"/>
              <a:t>Tikslinės auditorijos pritraukimas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76B968-9C6D-97E6-3004-A6AC564A82AF}"/>
              </a:ext>
            </a:extLst>
          </p:cNvPr>
          <p:cNvSpPr txBox="1"/>
          <p:nvPr/>
        </p:nvSpPr>
        <p:spPr>
          <a:xfrm>
            <a:off x="9871524" y="2844685"/>
            <a:ext cx="21161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lt-LT" sz="160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Kokybės ir matavimo įrankių diegimas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7A7379-111B-EE29-F2D6-8CCF1ECC558C}"/>
              </a:ext>
            </a:extLst>
          </p:cNvPr>
          <p:cNvSpPr txBox="1"/>
          <p:nvPr/>
        </p:nvSpPr>
        <p:spPr>
          <a:xfrm>
            <a:off x="5683894" y="5025501"/>
            <a:ext cx="23649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lt-LT" sz="160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Kelionės informacijos atvaizdavimas realiuoju laiku</a:t>
            </a: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20D68608-5907-3EDE-E739-EF3D51270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387893"/>
              </p:ext>
            </p:extLst>
          </p:nvPr>
        </p:nvGraphicFramePr>
        <p:xfrm>
          <a:off x="2100469" y="3905642"/>
          <a:ext cx="1620000" cy="1805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1929049385"/>
                    </a:ext>
                  </a:extLst>
                </a:gridCol>
              </a:tblGrid>
              <a:tr h="1124314">
                <a:tc>
                  <a:txBody>
                    <a:bodyPr/>
                    <a:lstStyle/>
                    <a:p>
                      <a:pPr algn="ctr"/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Žmonių su negalia pasitenkinimo paslaugomis lygis, %</a:t>
                      </a:r>
                    </a:p>
                  </a:txBody>
                  <a:tcPr marL="36000" marR="36000" marT="36000" marB="36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312319"/>
                  </a:ext>
                </a:extLst>
              </a:tr>
              <a:tr h="56768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4000" b="1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71039"/>
                  </a:ext>
                </a:extLst>
              </a:tr>
            </a:tbl>
          </a:graphicData>
        </a:graphic>
      </p:graphicFrame>
      <p:cxnSp>
        <p:nvCxnSpPr>
          <p:cNvPr id="20" name="Tiesioji jungtis 19">
            <a:extLst>
              <a:ext uri="{FF2B5EF4-FFF2-40B4-BE49-F238E27FC236}">
                <a16:creationId xmlns:a16="http://schemas.microsoft.com/office/drawing/2014/main" id="{0A857EC4-AD4A-F1E7-A7CD-406C7BD1EEC3}"/>
              </a:ext>
            </a:extLst>
          </p:cNvPr>
          <p:cNvCxnSpPr>
            <a:cxnSpLocks/>
          </p:cNvCxnSpPr>
          <p:nvPr/>
        </p:nvCxnSpPr>
        <p:spPr>
          <a:xfrm>
            <a:off x="3846376" y="2420938"/>
            <a:ext cx="0" cy="38583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ė 26">
            <a:extLst>
              <a:ext uri="{FF2B5EF4-FFF2-40B4-BE49-F238E27FC236}">
                <a16:creationId xmlns:a16="http://schemas.microsoft.com/office/drawing/2014/main" id="{EF430E49-6DC2-D141-CB35-59383D9B70B9}"/>
              </a:ext>
            </a:extLst>
          </p:cNvPr>
          <p:cNvGrpSpPr/>
          <p:nvPr/>
        </p:nvGrpSpPr>
        <p:grpSpPr>
          <a:xfrm>
            <a:off x="7630363" y="1599784"/>
            <a:ext cx="1145657" cy="1145657"/>
            <a:chOff x="7806194" y="1632992"/>
            <a:chExt cx="1145657" cy="1145657"/>
          </a:xfrm>
        </p:grpSpPr>
        <p:sp>
          <p:nvSpPr>
            <p:cNvPr id="4" name="Oval 41">
              <a:extLst>
                <a:ext uri="{FF2B5EF4-FFF2-40B4-BE49-F238E27FC236}">
                  <a16:creationId xmlns:a16="http://schemas.microsoft.com/office/drawing/2014/main" id="{D33A329B-9A71-0396-0B5A-97BFB6C93A19}"/>
                </a:ext>
              </a:extLst>
            </p:cNvPr>
            <p:cNvSpPr/>
            <p:nvPr/>
          </p:nvSpPr>
          <p:spPr>
            <a:xfrm>
              <a:off x="7806194" y="1632992"/>
              <a:ext cx="1145657" cy="114565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>
                  <a:lumMod val="95000"/>
                </a:schemeClr>
              </a:solidFill>
            </a:ln>
            <a:effectLst>
              <a:outerShdw blurRad="88900" dist="254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 sz="2000"/>
            </a:p>
          </p:txBody>
        </p:sp>
        <p:pic>
          <p:nvPicPr>
            <p:cNvPr id="39" name="Graphic 6">
              <a:extLst>
                <a:ext uri="{FF2B5EF4-FFF2-40B4-BE49-F238E27FC236}">
                  <a16:creationId xmlns:a16="http://schemas.microsoft.com/office/drawing/2014/main" id="{59DB41B6-5E59-F396-878D-E619F6E60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29022" y="1757863"/>
              <a:ext cx="900000" cy="900000"/>
            </a:xfrm>
            <a:prstGeom prst="rect">
              <a:avLst/>
            </a:prstGeom>
          </p:spPr>
        </p:pic>
      </p:grpSp>
      <p:grpSp>
        <p:nvGrpSpPr>
          <p:cNvPr id="28" name="Grupė 27">
            <a:extLst>
              <a:ext uri="{FF2B5EF4-FFF2-40B4-BE49-F238E27FC236}">
                <a16:creationId xmlns:a16="http://schemas.microsoft.com/office/drawing/2014/main" id="{D260EC1F-DF06-DD5F-A658-1A94B840D461}"/>
              </a:ext>
            </a:extLst>
          </p:cNvPr>
          <p:cNvGrpSpPr/>
          <p:nvPr/>
        </p:nvGrpSpPr>
        <p:grpSpPr>
          <a:xfrm>
            <a:off x="10304016" y="1624531"/>
            <a:ext cx="1145657" cy="1145657"/>
            <a:chOff x="10625808" y="1602971"/>
            <a:chExt cx="1145657" cy="1145657"/>
          </a:xfrm>
        </p:grpSpPr>
        <p:sp>
          <p:nvSpPr>
            <p:cNvPr id="5" name="Oval 41">
              <a:extLst>
                <a:ext uri="{FF2B5EF4-FFF2-40B4-BE49-F238E27FC236}">
                  <a16:creationId xmlns:a16="http://schemas.microsoft.com/office/drawing/2014/main" id="{2A5A33F8-8550-662E-7A7F-F9DEEC4AFE09}"/>
                </a:ext>
              </a:extLst>
            </p:cNvPr>
            <p:cNvSpPr/>
            <p:nvPr/>
          </p:nvSpPr>
          <p:spPr>
            <a:xfrm>
              <a:off x="10625808" y="1602971"/>
              <a:ext cx="1145657" cy="114565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>
                  <a:lumMod val="95000"/>
                </a:schemeClr>
              </a:solidFill>
            </a:ln>
            <a:effectLst>
              <a:outerShdw blurRad="88900" dist="254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 sz="2000"/>
            </a:p>
          </p:txBody>
        </p:sp>
        <p:pic>
          <p:nvPicPr>
            <p:cNvPr id="40" name="Graphic 44">
              <a:extLst>
                <a:ext uri="{FF2B5EF4-FFF2-40B4-BE49-F238E27FC236}">
                  <a16:creationId xmlns:a16="http://schemas.microsoft.com/office/drawing/2014/main" id="{C64AF7C4-8BBA-ADF6-3B49-8F3C47869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84636" y="1795947"/>
              <a:ext cx="828000" cy="828000"/>
            </a:xfrm>
            <a:prstGeom prst="rect">
              <a:avLst/>
            </a:prstGeom>
          </p:spPr>
        </p:pic>
      </p:grpSp>
      <p:grpSp>
        <p:nvGrpSpPr>
          <p:cNvPr id="37" name="Grupė 36">
            <a:extLst>
              <a:ext uri="{FF2B5EF4-FFF2-40B4-BE49-F238E27FC236}">
                <a16:creationId xmlns:a16="http://schemas.microsoft.com/office/drawing/2014/main" id="{94D08BEB-6F9A-F165-EDDA-7F52103C9993}"/>
              </a:ext>
            </a:extLst>
          </p:cNvPr>
          <p:cNvGrpSpPr/>
          <p:nvPr/>
        </p:nvGrpSpPr>
        <p:grpSpPr>
          <a:xfrm>
            <a:off x="6293536" y="3799153"/>
            <a:ext cx="1145657" cy="1145657"/>
            <a:chOff x="6102367" y="3509179"/>
            <a:chExt cx="1145657" cy="1145657"/>
          </a:xfrm>
        </p:grpSpPr>
        <p:sp>
          <p:nvSpPr>
            <p:cNvPr id="6" name="Oval 41">
              <a:extLst>
                <a:ext uri="{FF2B5EF4-FFF2-40B4-BE49-F238E27FC236}">
                  <a16:creationId xmlns:a16="http://schemas.microsoft.com/office/drawing/2014/main" id="{20E23079-C3C0-7DAB-B3C1-A27C4D57B1D0}"/>
                </a:ext>
              </a:extLst>
            </p:cNvPr>
            <p:cNvSpPr/>
            <p:nvPr/>
          </p:nvSpPr>
          <p:spPr>
            <a:xfrm>
              <a:off x="6102367" y="3509179"/>
              <a:ext cx="1145657" cy="114565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>
                  <a:lumMod val="95000"/>
                </a:schemeClr>
              </a:solidFill>
            </a:ln>
            <a:effectLst>
              <a:outerShdw blurRad="88900" dist="254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 sz="2000"/>
            </a:p>
          </p:txBody>
        </p:sp>
        <p:pic>
          <p:nvPicPr>
            <p:cNvPr id="41" name="Graphic 42">
              <a:extLst>
                <a:ext uri="{FF2B5EF4-FFF2-40B4-BE49-F238E27FC236}">
                  <a16:creationId xmlns:a16="http://schemas.microsoft.com/office/drawing/2014/main" id="{C69717AE-455C-8F00-46F7-0AE1AEC47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89195" y="3606180"/>
              <a:ext cx="972000" cy="972000"/>
            </a:xfrm>
            <a:prstGeom prst="rect">
              <a:avLst/>
            </a:prstGeom>
          </p:spPr>
        </p:pic>
      </p:grpSp>
      <p:grpSp>
        <p:nvGrpSpPr>
          <p:cNvPr id="42" name="Grupė 41">
            <a:extLst>
              <a:ext uri="{FF2B5EF4-FFF2-40B4-BE49-F238E27FC236}">
                <a16:creationId xmlns:a16="http://schemas.microsoft.com/office/drawing/2014/main" id="{D0ABBB3A-6B88-C0FD-A5B2-BD1CD1C18020}"/>
              </a:ext>
            </a:extLst>
          </p:cNvPr>
          <p:cNvGrpSpPr/>
          <p:nvPr/>
        </p:nvGrpSpPr>
        <p:grpSpPr>
          <a:xfrm>
            <a:off x="8976167" y="3759718"/>
            <a:ext cx="1145657" cy="1145657"/>
            <a:chOff x="9174425" y="3432523"/>
            <a:chExt cx="1145657" cy="1145657"/>
          </a:xfrm>
        </p:grpSpPr>
        <p:sp>
          <p:nvSpPr>
            <p:cNvPr id="7" name="Oval 41">
              <a:extLst>
                <a:ext uri="{FF2B5EF4-FFF2-40B4-BE49-F238E27FC236}">
                  <a16:creationId xmlns:a16="http://schemas.microsoft.com/office/drawing/2014/main" id="{00109F37-E50A-037D-AFC2-26B5DFC99D5E}"/>
                </a:ext>
              </a:extLst>
            </p:cNvPr>
            <p:cNvSpPr/>
            <p:nvPr/>
          </p:nvSpPr>
          <p:spPr>
            <a:xfrm>
              <a:off x="9174425" y="3432523"/>
              <a:ext cx="1145657" cy="114565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>
                  <a:lumMod val="95000"/>
                </a:schemeClr>
              </a:solidFill>
            </a:ln>
            <a:effectLst>
              <a:outerShdw blurRad="88900" dist="254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 sz="2000"/>
            </a:p>
          </p:txBody>
        </p:sp>
        <p:pic>
          <p:nvPicPr>
            <p:cNvPr id="43" name="Graphic 27">
              <a:extLst>
                <a:ext uri="{FF2B5EF4-FFF2-40B4-BE49-F238E27FC236}">
                  <a16:creationId xmlns:a16="http://schemas.microsoft.com/office/drawing/2014/main" id="{5FF605AF-2ADA-8D7D-5724-210F83475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261253" y="3578447"/>
              <a:ext cx="972000" cy="972000"/>
            </a:xfrm>
            <a:prstGeom prst="rect">
              <a:avLst/>
            </a:prstGeom>
          </p:spPr>
        </p:pic>
      </p:grpSp>
      <p:grpSp>
        <p:nvGrpSpPr>
          <p:cNvPr id="26" name="Grupė 25">
            <a:extLst>
              <a:ext uri="{FF2B5EF4-FFF2-40B4-BE49-F238E27FC236}">
                <a16:creationId xmlns:a16="http://schemas.microsoft.com/office/drawing/2014/main" id="{16B6DF62-FDB9-9E6D-7F45-F30B49A004CB}"/>
              </a:ext>
            </a:extLst>
          </p:cNvPr>
          <p:cNvGrpSpPr/>
          <p:nvPr/>
        </p:nvGrpSpPr>
        <p:grpSpPr>
          <a:xfrm>
            <a:off x="4956710" y="1628775"/>
            <a:ext cx="1145657" cy="1145657"/>
            <a:chOff x="4880662" y="1641942"/>
            <a:chExt cx="1145657" cy="1145657"/>
          </a:xfrm>
        </p:grpSpPr>
        <p:sp>
          <p:nvSpPr>
            <p:cNvPr id="3" name="Oval 41">
              <a:extLst>
                <a:ext uri="{FF2B5EF4-FFF2-40B4-BE49-F238E27FC236}">
                  <a16:creationId xmlns:a16="http://schemas.microsoft.com/office/drawing/2014/main" id="{34C4F0BF-4507-2E0D-8593-D5EDC4850AB0}"/>
                </a:ext>
              </a:extLst>
            </p:cNvPr>
            <p:cNvSpPr/>
            <p:nvPr/>
          </p:nvSpPr>
          <p:spPr>
            <a:xfrm>
              <a:off x="4880662" y="1641942"/>
              <a:ext cx="1145657" cy="114565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>
                  <a:lumMod val="95000"/>
                </a:schemeClr>
              </a:solidFill>
            </a:ln>
            <a:effectLst>
              <a:outerShdw blurRad="88900" dist="254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 sz="2000"/>
            </a:p>
          </p:txBody>
        </p:sp>
        <p:pic>
          <p:nvPicPr>
            <p:cNvPr id="38" name="Graphic 18">
              <a:extLst>
                <a:ext uri="{FF2B5EF4-FFF2-40B4-BE49-F238E27FC236}">
                  <a16:creationId xmlns:a16="http://schemas.microsoft.com/office/drawing/2014/main" id="{839C65D7-1AFD-3F71-04A3-42ED4856B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111490" y="1863821"/>
              <a:ext cx="684000" cy="684000"/>
            </a:xfrm>
            <a:prstGeom prst="rect">
              <a:avLst/>
            </a:prstGeom>
          </p:spPr>
        </p:pic>
      </p:grpSp>
      <p:graphicFrame>
        <p:nvGraphicFramePr>
          <p:cNvPr id="18" name="Table 21">
            <a:extLst>
              <a:ext uri="{FF2B5EF4-FFF2-40B4-BE49-F238E27FC236}">
                <a16:creationId xmlns:a16="http://schemas.microsoft.com/office/drawing/2014/main" id="{CE64832A-CD34-8B12-A4A8-E7A1569F9F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915978"/>
              </p:ext>
            </p:extLst>
          </p:nvPr>
        </p:nvGraphicFramePr>
        <p:xfrm>
          <a:off x="204303" y="2155327"/>
          <a:ext cx="1620000" cy="169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1929049385"/>
                    </a:ext>
                  </a:extLst>
                </a:gridCol>
              </a:tblGrid>
              <a:tr h="701102">
                <a:tc>
                  <a:txBody>
                    <a:bodyPr/>
                    <a:lstStyle/>
                    <a:p>
                      <a:pPr algn="ctr"/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NPS</a:t>
                      </a:r>
                    </a:p>
                  </a:txBody>
                  <a:tcPr marL="36000" marR="36000" marT="36000" marB="36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312319"/>
                  </a:ext>
                </a:extLst>
              </a:tr>
              <a:tr h="99089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4000" b="1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71039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2731E9A8-12D1-B21A-6141-63260B4AA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797369"/>
              </p:ext>
            </p:extLst>
          </p:nvPr>
        </p:nvGraphicFramePr>
        <p:xfrm>
          <a:off x="170795" y="3914204"/>
          <a:ext cx="1620000" cy="1805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1929049385"/>
                    </a:ext>
                  </a:extLst>
                </a:gridCol>
              </a:tblGrid>
              <a:tr h="11243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Žmonių su negalia pasitenkinimo paslaugomis lygis, %</a:t>
                      </a:r>
                    </a:p>
                  </a:txBody>
                  <a:tcPr marL="36000" marR="36000" marT="36000" marB="36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312319"/>
                  </a:ext>
                </a:extLst>
              </a:tr>
              <a:tr h="56768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4000" b="1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89</a:t>
                      </a: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71039"/>
                  </a:ext>
                </a:extLst>
              </a:tr>
            </a:tbl>
          </a:graphicData>
        </a:graphic>
      </p:graphicFrame>
      <p:sp>
        <p:nvSpPr>
          <p:cNvPr id="47" name="Rectangle 16">
            <a:extLst>
              <a:ext uri="{FF2B5EF4-FFF2-40B4-BE49-F238E27FC236}">
                <a16:creationId xmlns:a16="http://schemas.microsoft.com/office/drawing/2014/main" id="{9A649D8F-BD7A-1784-90B0-88F633E58097}"/>
              </a:ext>
            </a:extLst>
          </p:cNvPr>
          <p:cNvSpPr/>
          <p:nvPr/>
        </p:nvSpPr>
        <p:spPr>
          <a:xfrm>
            <a:off x="160511" y="2168507"/>
            <a:ext cx="1793766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/>
          <a:p>
            <a:pPr algn="ctr" defTabSz="914377">
              <a:defRPr/>
            </a:pPr>
            <a:r>
              <a:rPr lang="en-US" sz="1600" b="1">
                <a:solidFill>
                  <a:schemeClr val="tx1"/>
                </a:solidFill>
                <a:latin typeface="Arial" panose="020B0604020202020204"/>
                <a:sym typeface="Arial"/>
              </a:rPr>
              <a:t>2024 m.</a:t>
            </a:r>
          </a:p>
        </p:txBody>
      </p:sp>
      <p:sp>
        <p:nvSpPr>
          <p:cNvPr id="48" name="Rectangle 16">
            <a:extLst>
              <a:ext uri="{FF2B5EF4-FFF2-40B4-BE49-F238E27FC236}">
                <a16:creationId xmlns:a16="http://schemas.microsoft.com/office/drawing/2014/main" id="{656BA0A2-24EB-1E5A-30F6-1C0E9222A001}"/>
              </a:ext>
            </a:extLst>
          </p:cNvPr>
          <p:cNvSpPr/>
          <p:nvPr/>
        </p:nvSpPr>
        <p:spPr>
          <a:xfrm>
            <a:off x="2091128" y="2145702"/>
            <a:ext cx="1793766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/>
          <a:p>
            <a:pPr algn="ctr" defTabSz="914377">
              <a:defRPr/>
            </a:pPr>
            <a:r>
              <a:rPr lang="en-US" sz="1600" b="1">
                <a:solidFill>
                  <a:schemeClr val="tx1"/>
                </a:solidFill>
                <a:latin typeface="Arial" panose="020B0604020202020204"/>
                <a:sym typeface="Arial"/>
              </a:rPr>
              <a:t>2029 m.</a:t>
            </a:r>
          </a:p>
        </p:txBody>
      </p:sp>
      <p:sp>
        <p:nvSpPr>
          <p:cNvPr id="49" name="Rectangle 16">
            <a:extLst>
              <a:ext uri="{FF2B5EF4-FFF2-40B4-BE49-F238E27FC236}">
                <a16:creationId xmlns:a16="http://schemas.microsoft.com/office/drawing/2014/main" id="{3F8906D1-0A92-764A-5786-A419F9ABB356}"/>
              </a:ext>
            </a:extLst>
          </p:cNvPr>
          <p:cNvSpPr/>
          <p:nvPr/>
        </p:nvSpPr>
        <p:spPr>
          <a:xfrm>
            <a:off x="112411" y="3836529"/>
            <a:ext cx="1793766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/>
          <a:p>
            <a:pPr algn="ctr" defTabSz="914377">
              <a:defRPr/>
            </a:pPr>
            <a:r>
              <a:rPr lang="en-US" sz="1600" b="1">
                <a:solidFill>
                  <a:schemeClr val="tx1"/>
                </a:solidFill>
                <a:latin typeface="Arial" panose="020B0604020202020204"/>
                <a:sym typeface="Arial"/>
              </a:rPr>
              <a:t>2024 m.</a:t>
            </a:r>
          </a:p>
        </p:txBody>
      </p:sp>
      <p:sp>
        <p:nvSpPr>
          <p:cNvPr id="50" name="Rectangle 16">
            <a:extLst>
              <a:ext uri="{FF2B5EF4-FFF2-40B4-BE49-F238E27FC236}">
                <a16:creationId xmlns:a16="http://schemas.microsoft.com/office/drawing/2014/main" id="{1CA997AB-E5F5-1C2C-7C01-9E9D16502E2E}"/>
              </a:ext>
            </a:extLst>
          </p:cNvPr>
          <p:cNvSpPr/>
          <p:nvPr/>
        </p:nvSpPr>
        <p:spPr>
          <a:xfrm>
            <a:off x="2091128" y="3836528"/>
            <a:ext cx="1793766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/>
          <a:p>
            <a:pPr algn="ctr" defTabSz="914377">
              <a:defRPr/>
            </a:pPr>
            <a:r>
              <a:rPr lang="en-US" sz="1600" b="1">
                <a:solidFill>
                  <a:schemeClr val="tx1"/>
                </a:solidFill>
                <a:latin typeface="Arial" panose="020B0604020202020204"/>
                <a:sym typeface="Arial"/>
              </a:rPr>
              <a:t>2029 m.</a:t>
            </a:r>
          </a:p>
        </p:txBody>
      </p:sp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6FFA3829-DEB5-0460-DD5E-1D8FFBF8B19E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</a:blip>
          <a:srcRect l="641" t="48896" r="641" b="35444"/>
          <a:stretch/>
        </p:blipFill>
        <p:spPr>
          <a:xfrm>
            <a:off x="0" y="5945934"/>
            <a:ext cx="12192001" cy="980462"/>
          </a:xfrm>
          <a:prstGeom prst="rect">
            <a:avLst/>
          </a:prstGeom>
        </p:spPr>
      </p:pic>
      <p:graphicFrame>
        <p:nvGraphicFramePr>
          <p:cNvPr id="23" name="Table 21">
            <a:extLst>
              <a:ext uri="{FF2B5EF4-FFF2-40B4-BE49-F238E27FC236}">
                <a16:creationId xmlns:a16="http://schemas.microsoft.com/office/drawing/2014/main" id="{99B7157A-9E5A-B3D0-19EE-D47047AC9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321289"/>
              </p:ext>
            </p:extLst>
          </p:nvPr>
        </p:nvGraphicFramePr>
        <p:xfrm>
          <a:off x="2108641" y="2155327"/>
          <a:ext cx="1620000" cy="169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1929049385"/>
                    </a:ext>
                  </a:extLst>
                </a:gridCol>
              </a:tblGrid>
              <a:tr h="701102">
                <a:tc>
                  <a:txBody>
                    <a:bodyPr/>
                    <a:lstStyle/>
                    <a:p>
                      <a:pPr algn="ctr"/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NPS</a:t>
                      </a:r>
                    </a:p>
                  </a:txBody>
                  <a:tcPr marL="36000" marR="36000" marT="36000" marB="36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312319"/>
                  </a:ext>
                </a:extLst>
              </a:tr>
              <a:tr h="99089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4000" b="1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71039"/>
                  </a:ext>
                </a:extLst>
              </a:tr>
            </a:tbl>
          </a:graphicData>
        </a:graphic>
      </p:graphicFrame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ADCF18ED-563C-04A4-45CB-6C8119701C95}"/>
              </a:ext>
            </a:extLst>
          </p:cNvPr>
          <p:cNvSpPr/>
          <p:nvPr/>
        </p:nvSpPr>
        <p:spPr>
          <a:xfrm>
            <a:off x="75650" y="849570"/>
            <a:ext cx="7497081" cy="523220"/>
          </a:xfrm>
          <a:prstGeom prst="homePlat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Tikslinei auditorijai kelionė traukiniu yra geri</a:t>
            </a:r>
            <a:r>
              <a:rPr lang="lt-LT" sz="1600" err="1">
                <a:solidFill>
                  <a:schemeClr val="bg1"/>
                </a:solidFill>
              </a:rPr>
              <a:t>au</a:t>
            </a:r>
            <a:r>
              <a:rPr lang="lt-LT" sz="1600">
                <a:solidFill>
                  <a:schemeClr val="bg1"/>
                </a:solidFill>
              </a:rPr>
              <a:t> nei automobiliu</a:t>
            </a:r>
            <a:endParaRPr kumimoji="0" lang="lt-LT" sz="16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784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A8830-6BA8-AB48-7926-0F868CBA9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>
            <a:extLst>
              <a:ext uri="{FF2B5EF4-FFF2-40B4-BE49-F238E27FC236}">
                <a16:creationId xmlns:a16="http://schemas.microsoft.com/office/drawing/2014/main" id="{928262EB-BAA0-A764-88A6-78DC6DDB2A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0574" y="236980"/>
            <a:ext cx="4825682" cy="980462"/>
          </a:xfrm>
        </p:spPr>
        <p:txBody>
          <a:bodyPr/>
          <a:lstStyle/>
          <a:p>
            <a:r>
              <a:rPr kumimoji="0" lang="lt-LT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VERSLO PLĖTRA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Oval 41">
            <a:extLst>
              <a:ext uri="{FF2B5EF4-FFF2-40B4-BE49-F238E27FC236}">
                <a16:creationId xmlns:a16="http://schemas.microsoft.com/office/drawing/2014/main" id="{73D7B15D-44C7-696E-A4C3-FB4023275227}"/>
              </a:ext>
            </a:extLst>
          </p:cNvPr>
          <p:cNvSpPr/>
          <p:nvPr/>
        </p:nvSpPr>
        <p:spPr>
          <a:xfrm>
            <a:off x="10215286" y="1660414"/>
            <a:ext cx="1145657" cy="1145657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bg1">
                <a:lumMod val="95000"/>
              </a:schemeClr>
            </a:solidFill>
          </a:ln>
          <a:effectLst>
            <a:outerShdw blurRad="88900" dist="25400" dir="2700000" algn="tl" rotWithShape="0">
              <a:prstClr val="black">
                <a:alpha val="1248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29A365-FA0C-1960-3BCD-5FD9A85E89A1}"/>
              </a:ext>
            </a:extLst>
          </p:cNvPr>
          <p:cNvSpPr txBox="1"/>
          <p:nvPr/>
        </p:nvSpPr>
        <p:spPr>
          <a:xfrm>
            <a:off x="4389139" y="2909745"/>
            <a:ext cx="23002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600">
                <a:solidFill>
                  <a:schemeClr val="tx1"/>
                </a:solidFill>
              </a:rPr>
              <a:t>Vietinių maršrutų plėtra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881665-59B6-71A4-5C2F-C36332B5B082}"/>
              </a:ext>
            </a:extLst>
          </p:cNvPr>
          <p:cNvSpPr txBox="1"/>
          <p:nvPr/>
        </p:nvSpPr>
        <p:spPr>
          <a:xfrm>
            <a:off x="8588062" y="4931132"/>
            <a:ext cx="19710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600">
                <a:solidFill>
                  <a:schemeClr val="tx1"/>
                </a:solidFill>
              </a:rPr>
              <a:t>Bilietų pardavimo kanalų plėtra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ACAD4E-033E-9C17-0139-EF223921D998}"/>
              </a:ext>
            </a:extLst>
          </p:cNvPr>
          <p:cNvSpPr txBox="1"/>
          <p:nvPr/>
        </p:nvSpPr>
        <p:spPr>
          <a:xfrm>
            <a:off x="7271797" y="2882075"/>
            <a:ext cx="19586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600">
                <a:solidFill>
                  <a:schemeClr val="tx1"/>
                </a:solidFill>
              </a:rPr>
              <a:t>Tarptautinių maršrutų plėtra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8C3C25-10EE-0B6D-C8D4-087215BD9A30}"/>
              </a:ext>
            </a:extLst>
          </p:cNvPr>
          <p:cNvSpPr txBox="1"/>
          <p:nvPr/>
        </p:nvSpPr>
        <p:spPr>
          <a:xfrm>
            <a:off x="9730027" y="2872267"/>
            <a:ext cx="21161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600" err="1">
                <a:solidFill>
                  <a:schemeClr val="tx1"/>
                </a:solidFill>
              </a:rPr>
              <a:t>Door</a:t>
            </a:r>
            <a:r>
              <a:rPr lang="lt-LT" sz="1600">
                <a:solidFill>
                  <a:schemeClr val="tx1"/>
                </a:solidFill>
              </a:rPr>
              <a:t>-to-</a:t>
            </a:r>
            <a:r>
              <a:rPr lang="lt-LT" sz="1600" err="1">
                <a:solidFill>
                  <a:schemeClr val="tx1"/>
                </a:solidFill>
              </a:rPr>
              <a:t>door</a:t>
            </a:r>
            <a:r>
              <a:rPr lang="lt-LT" sz="1600">
                <a:solidFill>
                  <a:schemeClr val="tx1"/>
                </a:solidFill>
              </a:rPr>
              <a:t> kelionės sprendimai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70F33B-8168-C489-4FC9-5BC23073728B}"/>
              </a:ext>
            </a:extLst>
          </p:cNvPr>
          <p:cNvSpPr txBox="1"/>
          <p:nvPr/>
        </p:nvSpPr>
        <p:spPr>
          <a:xfrm>
            <a:off x="6006303" y="4962770"/>
            <a:ext cx="1715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600">
                <a:solidFill>
                  <a:schemeClr val="tx1"/>
                </a:solidFill>
              </a:rPr>
              <a:t>Kelionės paketų pasiūlymai</a:t>
            </a:r>
          </a:p>
        </p:txBody>
      </p:sp>
      <p:cxnSp>
        <p:nvCxnSpPr>
          <p:cNvPr id="19" name="Tiesioji jungtis 18">
            <a:extLst>
              <a:ext uri="{FF2B5EF4-FFF2-40B4-BE49-F238E27FC236}">
                <a16:creationId xmlns:a16="http://schemas.microsoft.com/office/drawing/2014/main" id="{F24B3B3E-7209-833C-DABF-8CAAD29ADDE3}"/>
              </a:ext>
            </a:extLst>
          </p:cNvPr>
          <p:cNvCxnSpPr>
            <a:cxnSpLocks/>
          </p:cNvCxnSpPr>
          <p:nvPr/>
        </p:nvCxnSpPr>
        <p:spPr>
          <a:xfrm>
            <a:off x="3867726" y="2342395"/>
            <a:ext cx="0" cy="38708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ė 17">
            <a:extLst>
              <a:ext uri="{FF2B5EF4-FFF2-40B4-BE49-F238E27FC236}">
                <a16:creationId xmlns:a16="http://schemas.microsoft.com/office/drawing/2014/main" id="{98E3FF4B-A85D-3656-5C03-DF19F3576E66}"/>
              </a:ext>
            </a:extLst>
          </p:cNvPr>
          <p:cNvGrpSpPr/>
          <p:nvPr/>
        </p:nvGrpSpPr>
        <p:grpSpPr>
          <a:xfrm>
            <a:off x="4950343" y="1660414"/>
            <a:ext cx="1145657" cy="1145657"/>
            <a:chOff x="4948350" y="1660414"/>
            <a:chExt cx="1145657" cy="1145657"/>
          </a:xfrm>
        </p:grpSpPr>
        <p:sp>
          <p:nvSpPr>
            <p:cNvPr id="9" name="Oval 41">
              <a:extLst>
                <a:ext uri="{FF2B5EF4-FFF2-40B4-BE49-F238E27FC236}">
                  <a16:creationId xmlns:a16="http://schemas.microsoft.com/office/drawing/2014/main" id="{E9946F91-4245-FF78-76C9-605B90873B76}"/>
                </a:ext>
              </a:extLst>
            </p:cNvPr>
            <p:cNvSpPr/>
            <p:nvPr/>
          </p:nvSpPr>
          <p:spPr>
            <a:xfrm>
              <a:off x="4948350" y="1660414"/>
              <a:ext cx="1145657" cy="114565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>
                  <a:lumMod val="95000"/>
                </a:schemeClr>
              </a:solidFill>
            </a:ln>
            <a:effectLst>
              <a:outerShdw blurRad="88900" dist="254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 sz="1400"/>
            </a:p>
          </p:txBody>
        </p:sp>
        <p:pic>
          <p:nvPicPr>
            <p:cNvPr id="25" name="Graphic 38">
              <a:extLst>
                <a:ext uri="{FF2B5EF4-FFF2-40B4-BE49-F238E27FC236}">
                  <a16:creationId xmlns:a16="http://schemas.microsoft.com/office/drawing/2014/main" id="{D9A3F018-A022-1FF4-504B-DE43CDE53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30228" y="1945242"/>
              <a:ext cx="576000" cy="576000"/>
            </a:xfrm>
            <a:prstGeom prst="rect">
              <a:avLst/>
            </a:prstGeom>
          </p:spPr>
        </p:pic>
      </p:grpSp>
      <p:grpSp>
        <p:nvGrpSpPr>
          <p:cNvPr id="22" name="Grupė 21">
            <a:extLst>
              <a:ext uri="{FF2B5EF4-FFF2-40B4-BE49-F238E27FC236}">
                <a16:creationId xmlns:a16="http://schemas.microsoft.com/office/drawing/2014/main" id="{CC5E65CA-4D6E-2149-A6AD-724A81CEEE87}"/>
              </a:ext>
            </a:extLst>
          </p:cNvPr>
          <p:cNvGrpSpPr/>
          <p:nvPr/>
        </p:nvGrpSpPr>
        <p:grpSpPr>
          <a:xfrm>
            <a:off x="7581818" y="1622574"/>
            <a:ext cx="1145657" cy="1145657"/>
            <a:chOff x="7581818" y="1622574"/>
            <a:chExt cx="1145657" cy="1145657"/>
          </a:xfrm>
        </p:grpSpPr>
        <p:sp>
          <p:nvSpPr>
            <p:cNvPr id="8" name="Oval 41">
              <a:extLst>
                <a:ext uri="{FF2B5EF4-FFF2-40B4-BE49-F238E27FC236}">
                  <a16:creationId xmlns:a16="http://schemas.microsoft.com/office/drawing/2014/main" id="{91B50367-96A8-95DB-8DF4-B394BCF59B1D}"/>
                </a:ext>
              </a:extLst>
            </p:cNvPr>
            <p:cNvSpPr/>
            <p:nvPr/>
          </p:nvSpPr>
          <p:spPr>
            <a:xfrm>
              <a:off x="7581818" y="1622574"/>
              <a:ext cx="1145657" cy="114565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>
                  <a:lumMod val="95000"/>
                </a:schemeClr>
              </a:solidFill>
            </a:ln>
            <a:effectLst>
              <a:outerShdw blurRad="88900" dist="254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 sz="1400"/>
            </a:p>
          </p:txBody>
        </p:sp>
        <p:pic>
          <p:nvPicPr>
            <p:cNvPr id="26" name="Graphic 44">
              <a:extLst>
                <a:ext uri="{FF2B5EF4-FFF2-40B4-BE49-F238E27FC236}">
                  <a16:creationId xmlns:a16="http://schemas.microsoft.com/office/drawing/2014/main" id="{3B827AC7-050A-F541-C62E-281BE056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66646" y="1966196"/>
              <a:ext cx="576000" cy="576000"/>
            </a:xfrm>
            <a:prstGeom prst="rect">
              <a:avLst/>
            </a:prstGeom>
          </p:spPr>
        </p:pic>
      </p:grpSp>
      <p:pic>
        <p:nvPicPr>
          <p:cNvPr id="27" name="Graphic 47">
            <a:extLst>
              <a:ext uri="{FF2B5EF4-FFF2-40B4-BE49-F238E27FC236}">
                <a16:creationId xmlns:a16="http://schemas.microsoft.com/office/drawing/2014/main" id="{42B08850-FF44-6168-B14F-EE9C82673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00114" y="1903987"/>
            <a:ext cx="576000" cy="576000"/>
          </a:xfrm>
          <a:prstGeom prst="rect">
            <a:avLst/>
          </a:prstGeom>
        </p:spPr>
      </p:pic>
      <p:grpSp>
        <p:nvGrpSpPr>
          <p:cNvPr id="23" name="Grupė 22">
            <a:extLst>
              <a:ext uri="{FF2B5EF4-FFF2-40B4-BE49-F238E27FC236}">
                <a16:creationId xmlns:a16="http://schemas.microsoft.com/office/drawing/2014/main" id="{C3FE6291-8A38-A755-E67D-582701981F4E}"/>
              </a:ext>
            </a:extLst>
          </p:cNvPr>
          <p:cNvGrpSpPr/>
          <p:nvPr/>
        </p:nvGrpSpPr>
        <p:grpSpPr>
          <a:xfrm>
            <a:off x="6294990" y="3788194"/>
            <a:ext cx="1145657" cy="1145657"/>
            <a:chOff x="5523172" y="3821570"/>
            <a:chExt cx="1145657" cy="1145657"/>
          </a:xfrm>
        </p:grpSpPr>
        <p:sp>
          <p:nvSpPr>
            <p:cNvPr id="6" name="Oval 41">
              <a:extLst>
                <a:ext uri="{FF2B5EF4-FFF2-40B4-BE49-F238E27FC236}">
                  <a16:creationId xmlns:a16="http://schemas.microsoft.com/office/drawing/2014/main" id="{B08CB447-6BAD-D03A-B9FD-C251BEE3F2AF}"/>
                </a:ext>
              </a:extLst>
            </p:cNvPr>
            <p:cNvSpPr/>
            <p:nvPr/>
          </p:nvSpPr>
          <p:spPr>
            <a:xfrm>
              <a:off x="5523172" y="3821570"/>
              <a:ext cx="1145657" cy="114565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>
                  <a:lumMod val="95000"/>
                </a:schemeClr>
              </a:solidFill>
            </a:ln>
            <a:effectLst>
              <a:outerShdw blurRad="88900" dist="254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 sz="1400"/>
            </a:p>
          </p:txBody>
        </p:sp>
        <p:pic>
          <p:nvPicPr>
            <p:cNvPr id="28" name="Graphic 50">
              <a:extLst>
                <a:ext uri="{FF2B5EF4-FFF2-40B4-BE49-F238E27FC236}">
                  <a16:creationId xmlns:a16="http://schemas.microsoft.com/office/drawing/2014/main" id="{0E013126-B315-F4CC-30B1-D92073962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04032" y="4106398"/>
              <a:ext cx="576000" cy="576000"/>
            </a:xfrm>
            <a:prstGeom prst="rect">
              <a:avLst/>
            </a:prstGeom>
          </p:spPr>
        </p:pic>
      </p:grpSp>
      <p:grpSp>
        <p:nvGrpSpPr>
          <p:cNvPr id="24" name="Grupė 23">
            <a:extLst>
              <a:ext uri="{FF2B5EF4-FFF2-40B4-BE49-F238E27FC236}">
                <a16:creationId xmlns:a16="http://schemas.microsoft.com/office/drawing/2014/main" id="{FF0240CF-3159-1C7E-15C4-482C71713253}"/>
              </a:ext>
            </a:extLst>
          </p:cNvPr>
          <p:cNvGrpSpPr/>
          <p:nvPr/>
        </p:nvGrpSpPr>
        <p:grpSpPr>
          <a:xfrm>
            <a:off x="8982593" y="3773847"/>
            <a:ext cx="1145657" cy="1145657"/>
            <a:chOff x="9103033" y="3777526"/>
            <a:chExt cx="1145657" cy="1145657"/>
          </a:xfrm>
        </p:grpSpPr>
        <p:sp>
          <p:nvSpPr>
            <p:cNvPr id="5" name="Oval 41">
              <a:extLst>
                <a:ext uri="{FF2B5EF4-FFF2-40B4-BE49-F238E27FC236}">
                  <a16:creationId xmlns:a16="http://schemas.microsoft.com/office/drawing/2014/main" id="{42579D89-CCC9-EB41-8BD8-4EAECEE524C0}"/>
                </a:ext>
              </a:extLst>
            </p:cNvPr>
            <p:cNvSpPr/>
            <p:nvPr/>
          </p:nvSpPr>
          <p:spPr>
            <a:xfrm>
              <a:off x="9103033" y="3777526"/>
              <a:ext cx="1145657" cy="114565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>
                  <a:lumMod val="95000"/>
                </a:schemeClr>
              </a:solidFill>
            </a:ln>
            <a:effectLst>
              <a:outerShdw blurRad="88900" dist="254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 sz="1400"/>
            </a:p>
          </p:txBody>
        </p:sp>
        <p:pic>
          <p:nvPicPr>
            <p:cNvPr id="29" name="Graphic 53">
              <a:extLst>
                <a:ext uri="{FF2B5EF4-FFF2-40B4-BE49-F238E27FC236}">
                  <a16:creationId xmlns:a16="http://schemas.microsoft.com/office/drawing/2014/main" id="{80C1649E-3172-2870-7559-D5D9D582E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387861" y="4062354"/>
              <a:ext cx="576000" cy="576000"/>
            </a:xfrm>
            <a:prstGeom prst="rect">
              <a:avLst/>
            </a:prstGeom>
          </p:spPr>
        </p:pic>
      </p:grpSp>
      <p:graphicFrame>
        <p:nvGraphicFramePr>
          <p:cNvPr id="30" name="Table 20">
            <a:extLst>
              <a:ext uri="{FF2B5EF4-FFF2-40B4-BE49-F238E27FC236}">
                <a16:creationId xmlns:a16="http://schemas.microsoft.com/office/drawing/2014/main" id="{D454DBAE-1A35-C6D5-73E4-84D4604E5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663794"/>
              </p:ext>
            </p:extLst>
          </p:nvPr>
        </p:nvGraphicFramePr>
        <p:xfrm>
          <a:off x="2139476" y="2535784"/>
          <a:ext cx="1609235" cy="11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235">
                  <a:extLst>
                    <a:ext uri="{9D8B030D-6E8A-4147-A177-3AD203B41FA5}">
                      <a16:colId xmlns:a16="http://schemas.microsoft.com/office/drawing/2014/main" val="1929049385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Keleivių skaičius,</a:t>
                      </a:r>
                      <a:br>
                        <a:rPr lang="lt-LT" sz="1400" b="0">
                          <a:solidFill>
                            <a:schemeClr val="tx1"/>
                          </a:solidFill>
                        </a:rPr>
                      </a:br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mln.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312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4000" b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9,3</a:t>
                      </a: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71039"/>
                  </a:ext>
                </a:extLst>
              </a:tr>
            </a:tbl>
          </a:graphicData>
        </a:graphic>
      </p:graphicFrame>
      <p:graphicFrame>
        <p:nvGraphicFramePr>
          <p:cNvPr id="31" name="Table 23">
            <a:extLst>
              <a:ext uri="{FF2B5EF4-FFF2-40B4-BE49-F238E27FC236}">
                <a16:creationId xmlns:a16="http://schemas.microsoft.com/office/drawing/2014/main" id="{A598BD07-33AC-9852-CE9F-AC05862413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88116"/>
              </p:ext>
            </p:extLst>
          </p:nvPr>
        </p:nvGraphicFramePr>
        <p:xfrm>
          <a:off x="2243864" y="4341717"/>
          <a:ext cx="1409673" cy="11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673">
                  <a:extLst>
                    <a:ext uri="{9D8B030D-6E8A-4147-A177-3AD203B41FA5}">
                      <a16:colId xmlns:a16="http://schemas.microsoft.com/office/drawing/2014/main" val="1929049385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Pajamos,</a:t>
                      </a:r>
                      <a:br>
                        <a:rPr lang="lt-LT" sz="1400" b="0">
                          <a:solidFill>
                            <a:srgbClr val="000000"/>
                          </a:solidFill>
                        </a:rPr>
                      </a:br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mln. Eur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312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4000" b="1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112</a:t>
                      </a: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71039"/>
                  </a:ext>
                </a:extLst>
              </a:tr>
            </a:tbl>
          </a:graphicData>
        </a:graphic>
      </p:graphicFrame>
      <p:graphicFrame>
        <p:nvGraphicFramePr>
          <p:cNvPr id="35" name="Table 20">
            <a:extLst>
              <a:ext uri="{FF2B5EF4-FFF2-40B4-BE49-F238E27FC236}">
                <a16:creationId xmlns:a16="http://schemas.microsoft.com/office/drawing/2014/main" id="{11249151-83E8-E114-1E11-9C87A556D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136092"/>
              </p:ext>
            </p:extLst>
          </p:nvPr>
        </p:nvGraphicFramePr>
        <p:xfrm>
          <a:off x="200462" y="2548382"/>
          <a:ext cx="1547465" cy="11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465">
                  <a:extLst>
                    <a:ext uri="{9D8B030D-6E8A-4147-A177-3AD203B41FA5}">
                      <a16:colId xmlns:a16="http://schemas.microsoft.com/office/drawing/2014/main" val="1929049385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Keleivių skaičius,</a:t>
                      </a:r>
                      <a:br>
                        <a:rPr lang="lt-LT" sz="1400" b="0">
                          <a:solidFill>
                            <a:schemeClr val="tx1"/>
                          </a:solidFill>
                        </a:rPr>
                      </a:br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mln.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312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5,5</a:t>
                      </a:r>
                      <a:endParaRPr lang="lt-LT" sz="4000" b="1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71039"/>
                  </a:ext>
                </a:extLst>
              </a:tr>
            </a:tbl>
          </a:graphicData>
        </a:graphic>
      </p:graphicFrame>
      <p:graphicFrame>
        <p:nvGraphicFramePr>
          <p:cNvPr id="36" name="Table 23">
            <a:extLst>
              <a:ext uri="{FF2B5EF4-FFF2-40B4-BE49-F238E27FC236}">
                <a16:creationId xmlns:a16="http://schemas.microsoft.com/office/drawing/2014/main" id="{FFAE2A9D-DFA0-269E-1CA6-1687010D82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689522"/>
              </p:ext>
            </p:extLst>
          </p:nvPr>
        </p:nvGraphicFramePr>
        <p:xfrm>
          <a:off x="343002" y="4358632"/>
          <a:ext cx="1409673" cy="11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673">
                  <a:extLst>
                    <a:ext uri="{9D8B030D-6E8A-4147-A177-3AD203B41FA5}">
                      <a16:colId xmlns:a16="http://schemas.microsoft.com/office/drawing/2014/main" val="1929049385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Pajamos,</a:t>
                      </a:r>
                      <a:br>
                        <a:rPr lang="lt-LT" sz="1400" b="0">
                          <a:solidFill>
                            <a:srgbClr val="000000"/>
                          </a:solidFill>
                        </a:rPr>
                      </a:br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mln. Eur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312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lt-LT" sz="4000" b="1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71039"/>
                  </a:ext>
                </a:extLst>
              </a:tr>
            </a:tbl>
          </a:graphicData>
        </a:graphic>
      </p:graphicFrame>
      <p:pic>
        <p:nvPicPr>
          <p:cNvPr id="3" name="Paveikslėlis 2">
            <a:extLst>
              <a:ext uri="{FF2B5EF4-FFF2-40B4-BE49-F238E27FC236}">
                <a16:creationId xmlns:a16="http://schemas.microsoft.com/office/drawing/2014/main" id="{B05B0156-DE02-7722-3A64-EB0FBB7F4842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</a:blip>
          <a:srcRect l="641" t="48896" r="641" b="35444"/>
          <a:stretch/>
        </p:blipFill>
        <p:spPr>
          <a:xfrm>
            <a:off x="0" y="5945934"/>
            <a:ext cx="12192001" cy="980462"/>
          </a:xfrm>
          <a:prstGeom prst="rect">
            <a:avLst/>
          </a:prstGeom>
        </p:spPr>
      </p:pic>
      <p:sp>
        <p:nvSpPr>
          <p:cNvPr id="4" name="Rectangle 16">
            <a:extLst>
              <a:ext uri="{FF2B5EF4-FFF2-40B4-BE49-F238E27FC236}">
                <a16:creationId xmlns:a16="http://schemas.microsoft.com/office/drawing/2014/main" id="{1DA3D175-DDC9-4C94-97EB-19855BBBEEDB}"/>
              </a:ext>
            </a:extLst>
          </p:cNvPr>
          <p:cNvSpPr/>
          <p:nvPr/>
        </p:nvSpPr>
        <p:spPr>
          <a:xfrm>
            <a:off x="1047838" y="1675094"/>
            <a:ext cx="205934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/>
          <a:p>
            <a:pPr algn="ctr" defTabSz="914377">
              <a:defRPr/>
            </a:pPr>
            <a:r>
              <a:rPr lang="lt-LT" b="1">
                <a:solidFill>
                  <a:schemeClr val="tx1"/>
                </a:solidFill>
                <a:sym typeface="Arial"/>
              </a:rPr>
              <a:t>Veiklos rodikliai</a:t>
            </a:r>
            <a:r>
              <a:rPr lang="en-US" b="1">
                <a:solidFill>
                  <a:schemeClr val="tx1"/>
                </a:solidFill>
                <a:sym typeface="Arial"/>
              </a:rPr>
              <a:t> 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F89F37FD-D582-A737-4953-CB43110568FC}"/>
              </a:ext>
            </a:extLst>
          </p:cNvPr>
          <p:cNvSpPr/>
          <p:nvPr/>
        </p:nvSpPr>
        <p:spPr>
          <a:xfrm>
            <a:off x="155576" y="2221161"/>
            <a:ext cx="1699072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/>
          <a:p>
            <a:pPr algn="ctr" defTabSz="914377">
              <a:defRPr/>
            </a:pPr>
            <a:r>
              <a:rPr lang="en-US" sz="1600" b="1">
                <a:solidFill>
                  <a:schemeClr val="tx1"/>
                </a:solidFill>
                <a:sym typeface="Arial"/>
              </a:rPr>
              <a:t>2024 m.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46C6EA-B120-25BF-DF0F-E54FFB19EF4B}"/>
              </a:ext>
            </a:extLst>
          </p:cNvPr>
          <p:cNvSpPr/>
          <p:nvPr/>
        </p:nvSpPr>
        <p:spPr>
          <a:xfrm>
            <a:off x="2197299" y="2190840"/>
            <a:ext cx="1699072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/>
          <a:p>
            <a:pPr algn="ctr" defTabSz="914377">
              <a:defRPr/>
            </a:pPr>
            <a:r>
              <a:rPr lang="en-US" sz="1600" b="1">
                <a:solidFill>
                  <a:schemeClr val="tx1"/>
                </a:solidFill>
                <a:sym typeface="Arial"/>
              </a:rPr>
              <a:t>2029 m. </a:t>
            </a:r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41097B35-0A6F-A575-5AE0-E7500CEAF578}"/>
              </a:ext>
            </a:extLst>
          </p:cNvPr>
          <p:cNvSpPr/>
          <p:nvPr/>
        </p:nvSpPr>
        <p:spPr>
          <a:xfrm>
            <a:off x="2182709" y="3993104"/>
            <a:ext cx="1699072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/>
          <a:p>
            <a:pPr algn="ctr" defTabSz="914377">
              <a:defRPr/>
            </a:pPr>
            <a:r>
              <a:rPr lang="en-US" sz="1600" b="1">
                <a:solidFill>
                  <a:schemeClr val="tx1"/>
                </a:solidFill>
                <a:sym typeface="Arial"/>
              </a:rPr>
              <a:t>2029 m. 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3D681566-6BD5-0729-40EA-16234DE346A4}"/>
              </a:ext>
            </a:extLst>
          </p:cNvPr>
          <p:cNvSpPr/>
          <p:nvPr/>
        </p:nvSpPr>
        <p:spPr>
          <a:xfrm>
            <a:off x="155576" y="4020204"/>
            <a:ext cx="1699072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/>
          <a:p>
            <a:pPr algn="ctr" defTabSz="914377">
              <a:defRPr/>
            </a:pPr>
            <a:r>
              <a:rPr lang="en-US" sz="1600" b="1">
                <a:solidFill>
                  <a:schemeClr val="tx1"/>
                </a:solidFill>
                <a:sym typeface="Arial"/>
              </a:rPr>
              <a:t>2024 m. </a:t>
            </a:r>
          </a:p>
        </p:txBody>
      </p:sp>
      <p:sp>
        <p:nvSpPr>
          <p:cNvPr id="34" name="Rounded Rectangle 12">
            <a:extLst>
              <a:ext uri="{FF2B5EF4-FFF2-40B4-BE49-F238E27FC236}">
                <a16:creationId xmlns:a16="http://schemas.microsoft.com/office/drawing/2014/main" id="{CDFC7DA5-7A32-D43D-B91A-38E2319CEAAE}"/>
              </a:ext>
            </a:extLst>
          </p:cNvPr>
          <p:cNvSpPr/>
          <p:nvPr/>
        </p:nvSpPr>
        <p:spPr>
          <a:xfrm>
            <a:off x="119185" y="828132"/>
            <a:ext cx="7497081" cy="523220"/>
          </a:xfrm>
          <a:prstGeom prst="homePlat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600">
                <a:solidFill>
                  <a:schemeClr val="bg1"/>
                </a:solidFill>
              </a:rPr>
              <a:t>Ambicingos plėtros sėkme tiki ir palaiko organizacija bei pagrindinės suinteresuotos šalys</a:t>
            </a:r>
            <a:endParaRPr kumimoji="0" lang="lt-LT" sz="16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984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296B2-76B0-416D-0B62-8A5E10DCF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>
            <a:extLst>
              <a:ext uri="{FF2B5EF4-FFF2-40B4-BE49-F238E27FC236}">
                <a16:creationId xmlns:a16="http://schemas.microsoft.com/office/drawing/2014/main" id="{CC2294D9-B074-D464-0079-172087C76A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862" y="231432"/>
            <a:ext cx="6018137" cy="980462"/>
          </a:xfrm>
        </p:spPr>
        <p:txBody>
          <a:bodyPr>
            <a:normAutofit/>
          </a:bodyPr>
          <a:lstStyle/>
          <a:p>
            <a:r>
              <a:rPr lang="en-US" sz="3200">
                <a:latin typeface="+mn-lt"/>
              </a:rPr>
              <a:t>VEIKLOS EFEKTYVUMAS</a:t>
            </a:r>
            <a:endParaRPr lang="en-GB" sz="3200">
              <a:latin typeface="+mn-lt"/>
            </a:endParaRPr>
          </a:p>
        </p:txBody>
      </p:sp>
      <p:graphicFrame>
        <p:nvGraphicFramePr>
          <p:cNvPr id="6" name="Table 21">
            <a:extLst>
              <a:ext uri="{FF2B5EF4-FFF2-40B4-BE49-F238E27FC236}">
                <a16:creationId xmlns:a16="http://schemas.microsoft.com/office/drawing/2014/main" id="{6C64D94D-C2AE-CFB4-45FE-BAF76787BE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879992"/>
              </p:ext>
            </p:extLst>
          </p:nvPr>
        </p:nvGraphicFramePr>
        <p:xfrm>
          <a:off x="2053863" y="2269195"/>
          <a:ext cx="1620000" cy="169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1929049385"/>
                    </a:ext>
                  </a:extLst>
                </a:gridCol>
              </a:tblGrid>
              <a:tr h="797269">
                <a:tc>
                  <a:txBody>
                    <a:bodyPr/>
                    <a:lstStyle/>
                    <a:p>
                      <a:pPr algn="ctr"/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Traukinių</a:t>
                      </a:r>
                    </a:p>
                    <a:p>
                      <a:pPr algn="ctr"/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parengtumas, 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312319"/>
                  </a:ext>
                </a:extLst>
              </a:tr>
              <a:tr h="8947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4000" b="1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en-US" sz="4000" b="1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lt-LT" sz="4000" b="1" kern="12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71039"/>
                  </a:ext>
                </a:extLst>
              </a:tr>
            </a:tbl>
          </a:graphicData>
        </a:graphic>
      </p:graphicFrame>
      <p:sp>
        <p:nvSpPr>
          <p:cNvPr id="7" name="Rectangle 18">
            <a:extLst>
              <a:ext uri="{FF2B5EF4-FFF2-40B4-BE49-F238E27FC236}">
                <a16:creationId xmlns:a16="http://schemas.microsoft.com/office/drawing/2014/main" id="{5BEB3749-3F39-FBB8-EB5F-4F4ABCFE1280}"/>
              </a:ext>
            </a:extLst>
          </p:cNvPr>
          <p:cNvSpPr/>
          <p:nvPr/>
        </p:nvSpPr>
        <p:spPr>
          <a:xfrm>
            <a:off x="1040003" y="1564764"/>
            <a:ext cx="193612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/>
          <a:p>
            <a:pPr algn="ctr" defTabSz="914377">
              <a:defRPr/>
            </a:pPr>
            <a:r>
              <a:rPr lang="lt-LT" b="1">
                <a:solidFill>
                  <a:schemeClr val="tx1"/>
                </a:solidFill>
                <a:sym typeface="Arial"/>
              </a:rPr>
              <a:t>Veiklos rodikliai</a:t>
            </a:r>
            <a:endParaRPr lang="en-US" b="1">
              <a:solidFill>
                <a:schemeClr val="tx1"/>
              </a:solidFill>
              <a:sym typeface="Arial"/>
            </a:endParaRPr>
          </a:p>
        </p:txBody>
      </p:sp>
      <p:graphicFrame>
        <p:nvGraphicFramePr>
          <p:cNvPr id="11" name="Table 20">
            <a:extLst>
              <a:ext uri="{FF2B5EF4-FFF2-40B4-BE49-F238E27FC236}">
                <a16:creationId xmlns:a16="http://schemas.microsoft.com/office/drawing/2014/main" id="{BBB5899B-3B4D-FC66-02A9-DC2E44109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205385"/>
              </p:ext>
            </p:extLst>
          </p:nvPr>
        </p:nvGraphicFramePr>
        <p:xfrm>
          <a:off x="2124580" y="4073051"/>
          <a:ext cx="1620000" cy="1803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1929049385"/>
                    </a:ext>
                  </a:extLst>
                </a:gridCol>
              </a:tblGrid>
              <a:tr h="1121768">
                <a:tc>
                  <a:txBody>
                    <a:bodyPr/>
                    <a:lstStyle/>
                    <a:p>
                      <a:pPr algn="ctr"/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Bilietų, parduotų be LTG Link žmogaus įsikišimo, dalis​, 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312319"/>
                  </a:ext>
                </a:extLst>
              </a:tr>
              <a:tr h="57023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4000" b="1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93</a:t>
                      </a: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7103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1486DA94-3A54-EFD0-AA54-6202AF7AC49B}"/>
              </a:ext>
            </a:extLst>
          </p:cNvPr>
          <p:cNvSpPr txBox="1"/>
          <p:nvPr/>
        </p:nvSpPr>
        <p:spPr>
          <a:xfrm>
            <a:off x="4213378" y="4073051"/>
            <a:ext cx="200197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LEAN kultūros diegimas​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754CF6-9A6C-ED18-2123-769C9373B2C9}"/>
              </a:ext>
            </a:extLst>
          </p:cNvPr>
          <p:cNvSpPr txBox="1"/>
          <p:nvPr/>
        </p:nvSpPr>
        <p:spPr>
          <a:xfrm>
            <a:off x="6886718" y="4073051"/>
            <a:ext cx="228250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lt-LT" sz="1600">
                <a:solidFill>
                  <a:schemeClr val="tx1"/>
                </a:solidFill>
              </a:rPr>
              <a:t>Duomenimis paremtų sprendimų priėmimas​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F546A1-B577-BE18-F41D-9DA3375221D6}"/>
              </a:ext>
            </a:extLst>
          </p:cNvPr>
          <p:cNvSpPr txBox="1"/>
          <p:nvPr/>
        </p:nvSpPr>
        <p:spPr>
          <a:xfrm>
            <a:off x="9842894" y="4034432"/>
            <a:ext cx="215172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lt-LT" sz="1600"/>
              <a:t>Traukinių priežiūra, paremta duomenų analitika​</a:t>
            </a:r>
          </a:p>
        </p:txBody>
      </p:sp>
      <p:grpSp>
        <p:nvGrpSpPr>
          <p:cNvPr id="23" name="Grupė 22">
            <a:extLst>
              <a:ext uri="{FF2B5EF4-FFF2-40B4-BE49-F238E27FC236}">
                <a16:creationId xmlns:a16="http://schemas.microsoft.com/office/drawing/2014/main" id="{87C04177-1035-4003-E5CD-500611605D7A}"/>
              </a:ext>
            </a:extLst>
          </p:cNvPr>
          <p:cNvGrpSpPr/>
          <p:nvPr/>
        </p:nvGrpSpPr>
        <p:grpSpPr>
          <a:xfrm>
            <a:off x="4566364" y="2570681"/>
            <a:ext cx="1296000" cy="1296000"/>
            <a:chOff x="5388769" y="2509610"/>
            <a:chExt cx="1296000" cy="1296000"/>
          </a:xfrm>
        </p:grpSpPr>
        <p:sp>
          <p:nvSpPr>
            <p:cNvPr id="12" name="Oval 41">
              <a:extLst>
                <a:ext uri="{FF2B5EF4-FFF2-40B4-BE49-F238E27FC236}">
                  <a16:creationId xmlns:a16="http://schemas.microsoft.com/office/drawing/2014/main" id="{1282CF82-DA35-A5F7-A57B-B80E27B711E6}"/>
                </a:ext>
              </a:extLst>
            </p:cNvPr>
            <p:cNvSpPr/>
            <p:nvPr/>
          </p:nvSpPr>
          <p:spPr>
            <a:xfrm>
              <a:off x="5388769" y="2509610"/>
              <a:ext cx="1296000" cy="129600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</a:ln>
            <a:effectLst>
              <a:outerShdw blurRad="88900" dist="127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pic>
          <p:nvPicPr>
            <p:cNvPr id="25" name="Graphic 18">
              <a:extLst>
                <a:ext uri="{FF2B5EF4-FFF2-40B4-BE49-F238E27FC236}">
                  <a16:creationId xmlns:a16="http://schemas.microsoft.com/office/drawing/2014/main" id="{B98AE994-CBB0-83E8-1A30-9BFD3F6B6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48769" y="2815716"/>
              <a:ext cx="576000" cy="576000"/>
            </a:xfrm>
            <a:prstGeom prst="rect">
              <a:avLst/>
            </a:prstGeom>
          </p:spPr>
        </p:pic>
      </p:grpSp>
      <p:grpSp>
        <p:nvGrpSpPr>
          <p:cNvPr id="28" name="Grupė 27">
            <a:extLst>
              <a:ext uri="{FF2B5EF4-FFF2-40B4-BE49-F238E27FC236}">
                <a16:creationId xmlns:a16="http://schemas.microsoft.com/office/drawing/2014/main" id="{F3F5384F-D7F4-7228-0392-6B653E722669}"/>
              </a:ext>
            </a:extLst>
          </p:cNvPr>
          <p:cNvGrpSpPr/>
          <p:nvPr/>
        </p:nvGrpSpPr>
        <p:grpSpPr>
          <a:xfrm>
            <a:off x="7379972" y="2594078"/>
            <a:ext cx="1296000" cy="1296000"/>
            <a:chOff x="7706803" y="2948166"/>
            <a:chExt cx="1296000" cy="1296000"/>
          </a:xfrm>
        </p:grpSpPr>
        <p:sp>
          <p:nvSpPr>
            <p:cNvPr id="13" name="Oval 41">
              <a:extLst>
                <a:ext uri="{FF2B5EF4-FFF2-40B4-BE49-F238E27FC236}">
                  <a16:creationId xmlns:a16="http://schemas.microsoft.com/office/drawing/2014/main" id="{817566D2-64AF-9AA9-5A78-1541B76F2C34}"/>
                </a:ext>
              </a:extLst>
            </p:cNvPr>
            <p:cNvSpPr/>
            <p:nvPr/>
          </p:nvSpPr>
          <p:spPr>
            <a:xfrm>
              <a:off x="7706803" y="2948166"/>
              <a:ext cx="1296000" cy="129600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</a:ln>
            <a:effectLst>
              <a:outerShdw blurRad="88900" dist="254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pic>
          <p:nvPicPr>
            <p:cNvPr id="26" name="Graphic 47">
              <a:extLst>
                <a:ext uri="{FF2B5EF4-FFF2-40B4-BE49-F238E27FC236}">
                  <a16:creationId xmlns:a16="http://schemas.microsoft.com/office/drawing/2014/main" id="{F7291AB0-5735-AE77-B07C-C0C6FDF9F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80836" y="3282209"/>
              <a:ext cx="576000" cy="576000"/>
            </a:xfrm>
            <a:prstGeom prst="rect">
              <a:avLst/>
            </a:prstGeom>
          </p:spPr>
        </p:pic>
      </p:grpSp>
      <p:grpSp>
        <p:nvGrpSpPr>
          <p:cNvPr id="31" name="Grupė 30">
            <a:extLst>
              <a:ext uri="{FF2B5EF4-FFF2-40B4-BE49-F238E27FC236}">
                <a16:creationId xmlns:a16="http://schemas.microsoft.com/office/drawing/2014/main" id="{4874E5DD-6948-77EC-89AB-6891874D2460}"/>
              </a:ext>
            </a:extLst>
          </p:cNvPr>
          <p:cNvGrpSpPr/>
          <p:nvPr/>
        </p:nvGrpSpPr>
        <p:grpSpPr>
          <a:xfrm>
            <a:off x="10270757" y="2594078"/>
            <a:ext cx="1296000" cy="1296000"/>
            <a:chOff x="10115507" y="2555888"/>
            <a:chExt cx="1296000" cy="1296000"/>
          </a:xfrm>
        </p:grpSpPr>
        <p:sp>
          <p:nvSpPr>
            <p:cNvPr id="14" name="Oval 41">
              <a:extLst>
                <a:ext uri="{FF2B5EF4-FFF2-40B4-BE49-F238E27FC236}">
                  <a16:creationId xmlns:a16="http://schemas.microsoft.com/office/drawing/2014/main" id="{2179B08B-520E-2884-A3CC-26616AAE0682}"/>
                </a:ext>
              </a:extLst>
            </p:cNvPr>
            <p:cNvSpPr/>
            <p:nvPr/>
          </p:nvSpPr>
          <p:spPr>
            <a:xfrm>
              <a:off x="10115507" y="2555888"/>
              <a:ext cx="1296000" cy="129600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</a:ln>
            <a:effectLst>
              <a:outerShdw blurRad="88900" dist="254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pic>
          <p:nvPicPr>
            <p:cNvPr id="27" name="Graphic 41">
              <a:extLst>
                <a:ext uri="{FF2B5EF4-FFF2-40B4-BE49-F238E27FC236}">
                  <a16:creationId xmlns:a16="http://schemas.microsoft.com/office/drawing/2014/main" id="{B963D1CF-1770-3E20-96DA-799BBD9B2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403507" y="2801442"/>
              <a:ext cx="720000" cy="720000"/>
            </a:xfrm>
            <a:prstGeom prst="rect">
              <a:avLst/>
            </a:prstGeom>
          </p:spPr>
        </p:pic>
      </p:grpSp>
      <p:cxnSp>
        <p:nvCxnSpPr>
          <p:cNvPr id="30" name="Tiesioji jungtis 29">
            <a:extLst>
              <a:ext uri="{FF2B5EF4-FFF2-40B4-BE49-F238E27FC236}">
                <a16:creationId xmlns:a16="http://schemas.microsoft.com/office/drawing/2014/main" id="{78E56E19-5540-DB00-34AE-9057E71825AB}"/>
              </a:ext>
            </a:extLst>
          </p:cNvPr>
          <p:cNvCxnSpPr>
            <a:cxnSpLocks/>
          </p:cNvCxnSpPr>
          <p:nvPr/>
        </p:nvCxnSpPr>
        <p:spPr>
          <a:xfrm>
            <a:off x="3827463" y="2420938"/>
            <a:ext cx="0" cy="35100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aveikslėlis 49">
            <a:extLst>
              <a:ext uri="{FF2B5EF4-FFF2-40B4-BE49-F238E27FC236}">
                <a16:creationId xmlns:a16="http://schemas.microsoft.com/office/drawing/2014/main" id="{920ECC17-D3D7-1F2F-088C-6CB951D1885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rcRect l="641" t="48896" r="641" b="35444"/>
          <a:stretch/>
        </p:blipFill>
        <p:spPr>
          <a:xfrm>
            <a:off x="0" y="5945934"/>
            <a:ext cx="12192001" cy="980462"/>
          </a:xfrm>
          <a:prstGeom prst="rect">
            <a:avLst/>
          </a:prstGeom>
        </p:spPr>
      </p:pic>
      <p:graphicFrame>
        <p:nvGraphicFramePr>
          <p:cNvPr id="8" name="Table 21">
            <a:extLst>
              <a:ext uri="{FF2B5EF4-FFF2-40B4-BE49-F238E27FC236}">
                <a16:creationId xmlns:a16="http://schemas.microsoft.com/office/drawing/2014/main" id="{FF596CCE-7690-7764-D7C5-F0EF02884D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838166"/>
              </p:ext>
            </p:extLst>
          </p:nvPr>
        </p:nvGraphicFramePr>
        <p:xfrm>
          <a:off x="197380" y="2269195"/>
          <a:ext cx="1620000" cy="169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1929049385"/>
                    </a:ext>
                  </a:extLst>
                </a:gridCol>
              </a:tblGrid>
              <a:tr h="797269">
                <a:tc>
                  <a:txBody>
                    <a:bodyPr/>
                    <a:lstStyle/>
                    <a:p>
                      <a:pPr algn="ctr"/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Traukinių</a:t>
                      </a:r>
                    </a:p>
                    <a:p>
                      <a:pPr algn="ctr"/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parengtumas, 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312319"/>
                  </a:ext>
                </a:extLst>
              </a:tr>
              <a:tr h="8947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4000" b="1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71039"/>
                  </a:ext>
                </a:extLst>
              </a:tr>
            </a:tbl>
          </a:graphicData>
        </a:graphic>
      </p:graphicFrame>
      <p:graphicFrame>
        <p:nvGraphicFramePr>
          <p:cNvPr id="9" name="Table 20">
            <a:extLst>
              <a:ext uri="{FF2B5EF4-FFF2-40B4-BE49-F238E27FC236}">
                <a16:creationId xmlns:a16="http://schemas.microsoft.com/office/drawing/2014/main" id="{D17699AC-F330-680C-B81A-D5427BE13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115896"/>
              </p:ext>
            </p:extLst>
          </p:nvPr>
        </p:nvGraphicFramePr>
        <p:xfrm>
          <a:off x="211797" y="4072963"/>
          <a:ext cx="1620000" cy="1806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1929049385"/>
                    </a:ext>
                  </a:extLst>
                </a:gridCol>
              </a:tblGrid>
              <a:tr h="1124946">
                <a:tc>
                  <a:txBody>
                    <a:bodyPr/>
                    <a:lstStyle/>
                    <a:p>
                      <a:pPr algn="ctr"/>
                      <a:r>
                        <a:rPr lang="lt-LT" sz="1400" b="0">
                          <a:solidFill>
                            <a:schemeClr val="tx1"/>
                          </a:solidFill>
                        </a:rPr>
                        <a:t>Bilietų, parduotų be LTG Link žmogaus įsikišimo, dalis​, %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312319"/>
                  </a:ext>
                </a:extLst>
              </a:tr>
              <a:tr h="5670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67,3</a:t>
                      </a:r>
                      <a:endParaRPr lang="lt-LT" sz="4000" b="1" kern="12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71039"/>
                  </a:ext>
                </a:extLst>
              </a:tr>
            </a:tbl>
          </a:graphicData>
        </a:graphic>
      </p:graphicFrame>
      <p:sp>
        <p:nvSpPr>
          <p:cNvPr id="4" name="Rectangle 16">
            <a:extLst>
              <a:ext uri="{FF2B5EF4-FFF2-40B4-BE49-F238E27FC236}">
                <a16:creationId xmlns:a16="http://schemas.microsoft.com/office/drawing/2014/main" id="{5C737213-F49B-6260-0D48-4F7B6DA47529}"/>
              </a:ext>
            </a:extLst>
          </p:cNvPr>
          <p:cNvSpPr/>
          <p:nvPr/>
        </p:nvSpPr>
        <p:spPr>
          <a:xfrm>
            <a:off x="106497" y="2084423"/>
            <a:ext cx="1793766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/>
          <a:p>
            <a:pPr algn="ctr" defTabSz="914377">
              <a:defRPr/>
            </a:pPr>
            <a:r>
              <a:rPr lang="en-US" sz="1600" b="1">
                <a:solidFill>
                  <a:schemeClr val="tx1"/>
                </a:solidFill>
                <a:sym typeface="Arial"/>
              </a:rPr>
              <a:t>2024 m.</a:t>
            </a: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0134932D-2FAD-DF92-4958-29C8637AA5FA}"/>
              </a:ext>
            </a:extLst>
          </p:cNvPr>
          <p:cNvSpPr/>
          <p:nvPr/>
        </p:nvSpPr>
        <p:spPr>
          <a:xfrm>
            <a:off x="1991146" y="2066311"/>
            <a:ext cx="1793766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/>
          <a:p>
            <a:pPr algn="ctr" defTabSz="914377">
              <a:defRPr/>
            </a:pPr>
            <a:r>
              <a:rPr lang="en-US" sz="1600" b="1">
                <a:solidFill>
                  <a:schemeClr val="tx1"/>
                </a:solidFill>
                <a:sym typeface="Arial"/>
              </a:rPr>
              <a:t>2029 m.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8830A4D-EBAF-3FFF-14B2-B883FB09DECD}"/>
              </a:ext>
            </a:extLst>
          </p:cNvPr>
          <p:cNvSpPr/>
          <p:nvPr/>
        </p:nvSpPr>
        <p:spPr>
          <a:xfrm>
            <a:off x="106497" y="3893519"/>
            <a:ext cx="1793766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/>
          <a:p>
            <a:pPr algn="ctr" defTabSz="914377">
              <a:defRPr/>
            </a:pPr>
            <a:r>
              <a:rPr lang="en-US" sz="1600" b="1">
                <a:solidFill>
                  <a:schemeClr val="tx1"/>
                </a:solidFill>
                <a:sym typeface="Arial"/>
              </a:rPr>
              <a:t>2024 m.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DE7B757C-7715-D669-EBBE-64ECC1B22CDD}"/>
              </a:ext>
            </a:extLst>
          </p:cNvPr>
          <p:cNvSpPr/>
          <p:nvPr/>
        </p:nvSpPr>
        <p:spPr>
          <a:xfrm>
            <a:off x="2008067" y="3866681"/>
            <a:ext cx="1793766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/>
          <a:p>
            <a:pPr algn="ctr" defTabSz="914377">
              <a:defRPr/>
            </a:pPr>
            <a:r>
              <a:rPr lang="en-US" sz="1600" b="1">
                <a:solidFill>
                  <a:schemeClr val="tx1"/>
                </a:solidFill>
                <a:sym typeface="Arial"/>
              </a:rPr>
              <a:t>2029 m.</a:t>
            </a: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83EA2E35-03C8-7480-75BB-03FB253EA8C9}"/>
              </a:ext>
            </a:extLst>
          </p:cNvPr>
          <p:cNvSpPr/>
          <p:nvPr/>
        </p:nvSpPr>
        <p:spPr>
          <a:xfrm>
            <a:off x="123232" y="851276"/>
            <a:ext cx="7497081" cy="523220"/>
          </a:xfrm>
          <a:prstGeom prst="homePlat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Paslaugų teikimas yra pagrįstas rinkos potencialu ir pardavimų strategija</a:t>
            </a:r>
          </a:p>
        </p:txBody>
      </p:sp>
    </p:spTree>
    <p:extLst>
      <p:ext uri="{BB962C8B-B14F-4D97-AF65-F5344CB8AC3E}">
        <p14:creationId xmlns:p14="http://schemas.microsoft.com/office/powerpoint/2010/main" val="3646595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4BDFE-CD04-8D89-E626-64C5D06EC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>
            <a:extLst>
              <a:ext uri="{FF2B5EF4-FFF2-40B4-BE49-F238E27FC236}">
                <a16:creationId xmlns:a16="http://schemas.microsoft.com/office/drawing/2014/main" id="{EA22269A-C5FD-901A-1B8F-70CA925D84C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9043" y="177536"/>
            <a:ext cx="4825682" cy="980462"/>
          </a:xfrm>
        </p:spPr>
        <p:txBody>
          <a:bodyPr/>
          <a:lstStyle/>
          <a:p>
            <a:r>
              <a:rPr kumimoji="0" lang="lt-LT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VERSLO ATSPARUMAS</a:t>
            </a:r>
          </a:p>
          <a:p>
            <a:endParaRPr lang="en-GB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C9F15E-93AF-783C-5D0C-0CC3D35E2A88}"/>
              </a:ext>
            </a:extLst>
          </p:cNvPr>
          <p:cNvSpPr txBox="1"/>
          <p:nvPr/>
        </p:nvSpPr>
        <p:spPr>
          <a:xfrm>
            <a:off x="3974233" y="3788442"/>
            <a:ext cx="234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600"/>
              <a:t>Riedmenų saugos sistemų keitimas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2B135E-4273-4646-DF0B-6181BCB2AE1A}"/>
              </a:ext>
            </a:extLst>
          </p:cNvPr>
          <p:cNvSpPr txBox="1"/>
          <p:nvPr/>
        </p:nvSpPr>
        <p:spPr>
          <a:xfrm>
            <a:off x="6714937" y="3785849"/>
            <a:ext cx="234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600"/>
              <a:t>Saugumo darbuotojams ir keleiviams kultūros diegimas Bendrovėje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E28A10-524D-94BA-171E-DF7795D66A23}"/>
              </a:ext>
            </a:extLst>
          </p:cNvPr>
          <p:cNvSpPr txBox="1"/>
          <p:nvPr/>
        </p:nvSpPr>
        <p:spPr>
          <a:xfrm>
            <a:off x="9455641" y="3785849"/>
            <a:ext cx="234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600"/>
              <a:t>Veiklos tęstinumo planų parengimas</a:t>
            </a:r>
          </a:p>
        </p:txBody>
      </p:sp>
      <p:grpSp>
        <p:nvGrpSpPr>
          <p:cNvPr id="17" name="Grupė 16">
            <a:extLst>
              <a:ext uri="{FF2B5EF4-FFF2-40B4-BE49-F238E27FC236}">
                <a16:creationId xmlns:a16="http://schemas.microsoft.com/office/drawing/2014/main" id="{CEF968A6-697B-7979-9AA5-2DC223BBA78B}"/>
              </a:ext>
            </a:extLst>
          </p:cNvPr>
          <p:cNvGrpSpPr/>
          <p:nvPr/>
        </p:nvGrpSpPr>
        <p:grpSpPr>
          <a:xfrm>
            <a:off x="4496233" y="2312337"/>
            <a:ext cx="1296000" cy="1296000"/>
            <a:chOff x="2298874" y="2351285"/>
            <a:chExt cx="1296000" cy="1296000"/>
          </a:xfrm>
        </p:grpSpPr>
        <p:sp>
          <p:nvSpPr>
            <p:cNvPr id="9" name="Oval 41">
              <a:extLst>
                <a:ext uri="{FF2B5EF4-FFF2-40B4-BE49-F238E27FC236}">
                  <a16:creationId xmlns:a16="http://schemas.microsoft.com/office/drawing/2014/main" id="{58E0964A-C0FC-9C68-3FEC-24D22CC20C5E}"/>
                </a:ext>
              </a:extLst>
            </p:cNvPr>
            <p:cNvSpPr/>
            <p:nvPr/>
          </p:nvSpPr>
          <p:spPr>
            <a:xfrm>
              <a:off x="2298874" y="2351285"/>
              <a:ext cx="1296000" cy="129600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</a:ln>
            <a:effectLst>
              <a:outerShdw blurRad="88900" dist="127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pic>
          <p:nvPicPr>
            <p:cNvPr id="24" name="Graphic 38">
              <a:extLst>
                <a:ext uri="{FF2B5EF4-FFF2-40B4-BE49-F238E27FC236}">
                  <a16:creationId xmlns:a16="http://schemas.microsoft.com/office/drawing/2014/main" id="{EF383DEA-B3F6-803D-5F80-A9A55F368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58874" y="2773653"/>
              <a:ext cx="576000" cy="576000"/>
            </a:xfrm>
            <a:prstGeom prst="rect">
              <a:avLst/>
            </a:prstGeom>
          </p:spPr>
        </p:pic>
      </p:grpSp>
      <p:grpSp>
        <p:nvGrpSpPr>
          <p:cNvPr id="13" name="Grupė 12">
            <a:extLst>
              <a:ext uri="{FF2B5EF4-FFF2-40B4-BE49-F238E27FC236}">
                <a16:creationId xmlns:a16="http://schemas.microsoft.com/office/drawing/2014/main" id="{5F67915C-9A2C-85AE-6990-9915FF15096E}"/>
              </a:ext>
            </a:extLst>
          </p:cNvPr>
          <p:cNvGrpSpPr/>
          <p:nvPr/>
        </p:nvGrpSpPr>
        <p:grpSpPr>
          <a:xfrm>
            <a:off x="7236937" y="2262820"/>
            <a:ext cx="1296000" cy="1296000"/>
            <a:chOff x="5733670" y="2313663"/>
            <a:chExt cx="1296000" cy="1296000"/>
          </a:xfrm>
        </p:grpSpPr>
        <p:sp>
          <p:nvSpPr>
            <p:cNvPr id="10" name="Oval 41">
              <a:extLst>
                <a:ext uri="{FF2B5EF4-FFF2-40B4-BE49-F238E27FC236}">
                  <a16:creationId xmlns:a16="http://schemas.microsoft.com/office/drawing/2014/main" id="{79A62EFA-220F-3D04-A149-172A46B9FBC8}"/>
                </a:ext>
              </a:extLst>
            </p:cNvPr>
            <p:cNvSpPr/>
            <p:nvPr/>
          </p:nvSpPr>
          <p:spPr>
            <a:xfrm>
              <a:off x="5733670" y="2313663"/>
              <a:ext cx="1296000" cy="129600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</a:ln>
            <a:effectLst>
              <a:outerShdw blurRad="88900" dist="254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pic>
          <p:nvPicPr>
            <p:cNvPr id="25" name="Graphic 42">
              <a:extLst>
                <a:ext uri="{FF2B5EF4-FFF2-40B4-BE49-F238E27FC236}">
                  <a16:creationId xmlns:a16="http://schemas.microsoft.com/office/drawing/2014/main" id="{71E9888A-FB9B-2BA7-6D74-ED11C7D53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93670" y="2672188"/>
              <a:ext cx="576000" cy="576000"/>
            </a:xfrm>
            <a:prstGeom prst="rect">
              <a:avLst/>
            </a:prstGeom>
          </p:spPr>
        </p:pic>
      </p:grpSp>
      <p:grpSp>
        <p:nvGrpSpPr>
          <p:cNvPr id="14" name="Grupė 13">
            <a:extLst>
              <a:ext uri="{FF2B5EF4-FFF2-40B4-BE49-F238E27FC236}">
                <a16:creationId xmlns:a16="http://schemas.microsoft.com/office/drawing/2014/main" id="{9FEF990E-BEC4-0373-59A2-68C89946266D}"/>
              </a:ext>
            </a:extLst>
          </p:cNvPr>
          <p:cNvGrpSpPr/>
          <p:nvPr/>
        </p:nvGrpSpPr>
        <p:grpSpPr>
          <a:xfrm>
            <a:off x="9977641" y="2262820"/>
            <a:ext cx="1296000" cy="1296000"/>
            <a:chOff x="8439746" y="2313675"/>
            <a:chExt cx="1296000" cy="1296000"/>
          </a:xfrm>
        </p:grpSpPr>
        <p:sp>
          <p:nvSpPr>
            <p:cNvPr id="11" name="Oval 41">
              <a:extLst>
                <a:ext uri="{FF2B5EF4-FFF2-40B4-BE49-F238E27FC236}">
                  <a16:creationId xmlns:a16="http://schemas.microsoft.com/office/drawing/2014/main" id="{0C17E73D-F80F-D55E-B11F-7D10B507ED84}"/>
                </a:ext>
              </a:extLst>
            </p:cNvPr>
            <p:cNvSpPr/>
            <p:nvPr/>
          </p:nvSpPr>
          <p:spPr>
            <a:xfrm>
              <a:off x="8439746" y="2313675"/>
              <a:ext cx="1296000" cy="129600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</a:ln>
            <a:effectLst>
              <a:outerShdw blurRad="88900" dist="25400" dir="2700000" algn="tl" rotWithShape="0">
                <a:prstClr val="black">
                  <a:alpha val="124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pic>
          <p:nvPicPr>
            <p:cNvPr id="26" name="Graphic 44">
              <a:extLst>
                <a:ext uri="{FF2B5EF4-FFF2-40B4-BE49-F238E27FC236}">
                  <a16:creationId xmlns:a16="http://schemas.microsoft.com/office/drawing/2014/main" id="{2B4F2E77-E9D6-AF8E-8B2D-84D483127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99746" y="2746111"/>
              <a:ext cx="576000" cy="576000"/>
            </a:xfrm>
            <a:prstGeom prst="rect">
              <a:avLst/>
            </a:prstGeom>
          </p:spPr>
        </p:pic>
      </p:grpSp>
      <p:pic>
        <p:nvPicPr>
          <p:cNvPr id="19" name="Paveikslėlis 18">
            <a:extLst>
              <a:ext uri="{FF2B5EF4-FFF2-40B4-BE49-F238E27FC236}">
                <a16:creationId xmlns:a16="http://schemas.microsoft.com/office/drawing/2014/main" id="{FBE30208-6E07-2436-6776-8160644DFB5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rcRect l="641" t="48896" r="641" b="35444"/>
          <a:stretch/>
        </p:blipFill>
        <p:spPr>
          <a:xfrm>
            <a:off x="0" y="5945934"/>
            <a:ext cx="12192001" cy="980462"/>
          </a:xfrm>
          <a:prstGeom prst="rect">
            <a:avLst/>
          </a:prstGeom>
        </p:spPr>
      </p:pic>
      <p:cxnSp>
        <p:nvCxnSpPr>
          <p:cNvPr id="12" name="Tiesioji jungtis 11">
            <a:extLst>
              <a:ext uri="{FF2B5EF4-FFF2-40B4-BE49-F238E27FC236}">
                <a16:creationId xmlns:a16="http://schemas.microsoft.com/office/drawing/2014/main" id="{9B232CE5-CB2B-666C-0993-69D241D8A3EE}"/>
              </a:ext>
            </a:extLst>
          </p:cNvPr>
          <p:cNvCxnSpPr>
            <a:cxnSpLocks/>
          </p:cNvCxnSpPr>
          <p:nvPr/>
        </p:nvCxnSpPr>
        <p:spPr>
          <a:xfrm>
            <a:off x="3827463" y="2075132"/>
            <a:ext cx="0" cy="38708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 21">
            <a:extLst>
              <a:ext uri="{FF2B5EF4-FFF2-40B4-BE49-F238E27FC236}">
                <a16:creationId xmlns:a16="http://schemas.microsoft.com/office/drawing/2014/main" id="{32D3E98E-D225-20A6-0AF6-FAE7C2252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277076"/>
              </p:ext>
            </p:extLst>
          </p:nvPr>
        </p:nvGraphicFramePr>
        <p:xfrm>
          <a:off x="1026204" y="2883151"/>
          <a:ext cx="1620000" cy="1702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1929049385"/>
                    </a:ext>
                  </a:extLst>
                </a:gridCol>
              </a:tblGrid>
              <a:tr h="701102">
                <a:tc>
                  <a:txBody>
                    <a:bodyPr/>
                    <a:lstStyle/>
                    <a:p>
                      <a:pPr algn="ctr"/>
                      <a:r>
                        <a:rPr lang="en-GB" sz="1400" b="0">
                          <a:solidFill>
                            <a:schemeClr val="tx1"/>
                          </a:solidFill>
                        </a:rPr>
                        <a:t>Kasmet išlaikomas aukščiausias eismo saugos lygis </a:t>
                      </a:r>
                      <a:endParaRPr lang="lt-LT" sz="1400" b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312319"/>
                  </a:ext>
                </a:extLst>
              </a:tr>
              <a:tr h="99089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t-LT" sz="4000" b="1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6000" marR="36000" marT="36000" marB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71039"/>
                  </a:ext>
                </a:extLst>
              </a:tr>
            </a:tbl>
          </a:graphicData>
        </a:graphic>
      </p:graphicFrame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0B797D27-D738-0A49-C2B3-17A3A6AAE30C}"/>
              </a:ext>
            </a:extLst>
          </p:cNvPr>
          <p:cNvSpPr/>
          <p:nvPr/>
        </p:nvSpPr>
        <p:spPr>
          <a:xfrm>
            <a:off x="135007" y="807567"/>
            <a:ext cx="7497081" cy="523220"/>
          </a:xfrm>
          <a:prstGeom prst="homePlat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Kelionė traukiniu yra patikimiausi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870C5-799A-93A4-5318-177D712B83E8}"/>
              </a:ext>
            </a:extLst>
          </p:cNvPr>
          <p:cNvSpPr txBox="1"/>
          <p:nvPr/>
        </p:nvSpPr>
        <p:spPr>
          <a:xfrm>
            <a:off x="903424" y="2188986"/>
            <a:ext cx="2333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t-LT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Arial"/>
              </a:rPr>
              <a:t>Veiklos rodikliai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Arial"/>
              </a:rPr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9556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METADATAKEY" val="{&quot;IsGroupedWithPreviues&quot;:false}"/>
  <p:tag name="SLIDEREPEATERSKEY" val="null"/>
</p:tagLst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F8423A"/>
      </a:dk2>
      <a:lt2>
        <a:srgbClr val="FFFFFF"/>
      </a:lt2>
      <a:accent1>
        <a:srgbClr val="CED1D2"/>
      </a:accent1>
      <a:accent2>
        <a:srgbClr val="F8423A"/>
      </a:accent2>
      <a:accent3>
        <a:srgbClr val="000000"/>
      </a:accent3>
      <a:accent4>
        <a:srgbClr val="26D07C"/>
      </a:accent4>
      <a:accent5>
        <a:srgbClr val="5BC2E7"/>
      </a:accent5>
      <a:accent6>
        <a:srgbClr val="000000"/>
      </a:accent6>
      <a:hlink>
        <a:srgbClr val="FFFFFF"/>
      </a:hlink>
      <a:folHlink>
        <a:srgbClr val="F8423A"/>
      </a:folHlink>
    </a:clrScheme>
    <a:fontScheme name="Custom 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8_Office Theme">
  <a:themeElements>
    <a:clrScheme name="LTG">
      <a:dk1>
        <a:sysClr val="windowText" lastClr="000000"/>
      </a:dk1>
      <a:lt1>
        <a:sysClr val="window" lastClr="FFFFFF"/>
      </a:lt1>
      <a:dk2>
        <a:srgbClr val="F8423A"/>
      </a:dk2>
      <a:lt2>
        <a:srgbClr val="FFFFFF"/>
      </a:lt2>
      <a:accent1>
        <a:srgbClr val="F8423A"/>
      </a:accent1>
      <a:accent2>
        <a:srgbClr val="621244"/>
      </a:accent2>
      <a:accent3>
        <a:srgbClr val="9063CD"/>
      </a:accent3>
      <a:accent4>
        <a:srgbClr val="CCAED0"/>
      </a:accent4>
      <a:accent5>
        <a:srgbClr val="D0D3D4"/>
      </a:accent5>
      <a:accent6>
        <a:srgbClr val="000000"/>
      </a:accent6>
      <a:hlink>
        <a:srgbClr val="FFFFFF"/>
      </a:hlink>
      <a:folHlink>
        <a:srgbClr val="F8423A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748</Words>
  <Application>Microsoft Office PowerPoint</Application>
  <PresentationFormat>Widescreen</PresentationFormat>
  <Paragraphs>205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黑体</vt:lpstr>
      <vt:lpstr>Aptos</vt:lpstr>
      <vt:lpstr>Arial</vt:lpstr>
      <vt:lpstr>Calibri</vt:lpstr>
      <vt:lpstr>Times New Roman</vt:lpstr>
      <vt:lpstr>1_Office Theme</vt:lpstr>
      <vt:lpstr>28_Office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Gintautė Černiauskaitė</dc:creator>
  <cp:lastModifiedBy>Monika Mikalonienė</cp:lastModifiedBy>
  <cp:revision>4</cp:revision>
  <dcterms:created xsi:type="dcterms:W3CDTF">2025-02-03T12:15:04Z</dcterms:created>
  <dcterms:modified xsi:type="dcterms:W3CDTF">2025-07-21T07:54:35Z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fcb905c-755b-4fd4-bd20-0d682d4f1d27_Enabled">
    <vt:lpwstr>true</vt:lpwstr>
  </property>
  <property fmtid="{D5CDD505-2E9C-101B-9397-08002B2CF9AE}" pid="3" name="MSIP_Label_cfcb905c-755b-4fd4-bd20-0d682d4f1d27_SetDate">
    <vt:lpwstr>2025-03-21T11:01:48Z</vt:lpwstr>
  </property>
  <property fmtid="{D5CDD505-2E9C-101B-9397-08002B2CF9AE}" pid="4" name="MSIP_Label_cfcb905c-755b-4fd4-bd20-0d682d4f1d27_Method">
    <vt:lpwstr>Standard</vt:lpwstr>
  </property>
  <property fmtid="{D5CDD505-2E9C-101B-9397-08002B2CF9AE}" pid="5" name="MSIP_Label_cfcb905c-755b-4fd4-bd20-0d682d4f1d27_Name">
    <vt:lpwstr>Internal</vt:lpwstr>
  </property>
  <property fmtid="{D5CDD505-2E9C-101B-9397-08002B2CF9AE}" pid="6" name="MSIP_Label_cfcb905c-755b-4fd4-bd20-0d682d4f1d27_SiteId">
    <vt:lpwstr>d91d5b65-9d38-4908-9bd1-ebc28a01cade</vt:lpwstr>
  </property>
  <property fmtid="{D5CDD505-2E9C-101B-9397-08002B2CF9AE}" pid="7" name="MSIP_Label_cfcb905c-755b-4fd4-bd20-0d682d4f1d27_ActionId">
    <vt:lpwstr>50f61fd3-9dbf-468c-b97f-7da7e91085da</vt:lpwstr>
  </property>
  <property fmtid="{D5CDD505-2E9C-101B-9397-08002B2CF9AE}" pid="8" name="MSIP_Label_cfcb905c-755b-4fd4-bd20-0d682d4f1d27_ContentBits">
    <vt:lpwstr>0</vt:lpwstr>
  </property>
  <property fmtid="{D5CDD505-2E9C-101B-9397-08002B2CF9AE}" pid="9" name="MSIP_Label_cfcb905c-755b-4fd4-bd20-0d682d4f1d27_Tag">
    <vt:lpwstr>10, 3, 0, 2</vt:lpwstr>
  </property>
</Properties>
</file>